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47" r:id="rId2"/>
    <p:sldMasterId id="2147483859" r:id="rId3"/>
    <p:sldMasterId id="2147483871" r:id="rId4"/>
  </p:sldMasterIdLst>
  <p:notesMasterIdLst>
    <p:notesMasterId r:id="rId33"/>
  </p:notesMasterIdLst>
  <p:sldIdLst>
    <p:sldId id="275" r:id="rId5"/>
    <p:sldId id="274" r:id="rId6"/>
    <p:sldId id="256" r:id="rId7"/>
    <p:sldId id="286" r:id="rId8"/>
    <p:sldId id="287" r:id="rId9"/>
    <p:sldId id="276" r:id="rId10"/>
    <p:sldId id="260" r:id="rId11"/>
    <p:sldId id="270" r:id="rId12"/>
    <p:sldId id="277" r:id="rId13"/>
    <p:sldId id="269" r:id="rId14"/>
    <p:sldId id="264" r:id="rId15"/>
    <p:sldId id="272" r:id="rId16"/>
    <p:sldId id="288" r:id="rId17"/>
    <p:sldId id="279" r:id="rId18"/>
    <p:sldId id="263" r:id="rId19"/>
    <p:sldId id="271" r:id="rId20"/>
    <p:sldId id="281" r:id="rId21"/>
    <p:sldId id="280" r:id="rId22"/>
    <p:sldId id="283" r:id="rId23"/>
    <p:sldId id="282" r:id="rId24"/>
    <p:sldId id="266" r:id="rId25"/>
    <p:sldId id="289" r:id="rId26"/>
    <p:sldId id="273" r:id="rId27"/>
    <p:sldId id="284" r:id="rId28"/>
    <p:sldId id="290" r:id="rId29"/>
    <p:sldId id="291" r:id="rId30"/>
    <p:sldId id="267" r:id="rId31"/>
    <p:sldId id="285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32" autoAdjust="0"/>
  </p:normalViewPr>
  <p:slideViewPr>
    <p:cSldViewPr>
      <p:cViewPr varScale="1">
        <p:scale>
          <a:sx n="106" d="100"/>
          <a:sy n="106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065A6A-3C0D-495D-BF80-145B84C91F05}" type="doc">
      <dgm:prSet loTypeId="urn:microsoft.com/office/officeart/2005/8/layout/hierarchy1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96C0595E-736D-4208-8221-36D4760F86C4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ПОЧКИ</a:t>
          </a:r>
          <a:endParaRPr lang="ru-RU" b="1" dirty="0">
            <a:solidFill>
              <a:srgbClr val="0033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8A61C3B-BCD0-40DA-9D4B-DA829FF12CB5}" type="parTrans" cxnId="{02385ACD-ECF3-42CC-BA9D-323977C901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B108A94-25F1-48DA-982F-B448CEC7EB48}" type="sibTrans" cxnId="{02385ACD-ECF3-42CC-BA9D-323977C901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D93B41D-DDEF-4A36-A2C7-A131F6E00F2B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ВЕГЕТАТИВНЫЕ</a:t>
          </a:r>
        </a:p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(листовые)</a:t>
          </a:r>
        </a:p>
      </dgm:t>
    </dgm:pt>
    <dgm:pt modelId="{090B2D1F-704B-4B6B-B947-112F42BAC06F}" type="parTrans" cxnId="{011D6916-EE91-467D-B5DC-BEDC5E1D03F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8D5454E-97BB-4B1B-8876-5D2F7628E0A5}" type="sibTrans" cxnId="{011D6916-EE91-467D-B5DC-BEDC5E1D03F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45566B9-D8F5-4AEB-9066-66304B8F073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ГЕНЕРАТИВНЫЕ</a:t>
          </a:r>
        </a:p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(цветочные)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9617B6AF-C133-4EDA-A30F-FC5753AA1299}" type="parTrans" cxnId="{80F74C5A-BF52-4754-8E01-28EE20624FD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B5B6F2-4537-41C4-AD3A-352564BE8BE4}" type="sibTrans" cxnId="{80F74C5A-BF52-4754-8E01-28EE20624FD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F16A6BB-AC32-44BD-859C-BB84F9191FA5}" type="pres">
      <dgm:prSet presAssocID="{BE065A6A-3C0D-495D-BF80-145B84C91F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A3672F-2889-4483-B26F-83BEBC33C66A}" type="pres">
      <dgm:prSet presAssocID="{96C0595E-736D-4208-8221-36D4760F86C4}" presName="hierRoot1" presStyleCnt="0"/>
      <dgm:spPr/>
    </dgm:pt>
    <dgm:pt modelId="{A3F9B650-A471-4631-AA79-21E6E15DDF48}" type="pres">
      <dgm:prSet presAssocID="{96C0595E-736D-4208-8221-36D4760F86C4}" presName="composite" presStyleCnt="0"/>
      <dgm:spPr/>
    </dgm:pt>
    <dgm:pt modelId="{83EA5DCD-2A36-47C5-8B4E-041312F6873D}" type="pres">
      <dgm:prSet presAssocID="{96C0595E-736D-4208-8221-36D4760F86C4}" presName="background" presStyleLbl="node0" presStyleIdx="0" presStyleCnt="1"/>
      <dgm:spPr/>
    </dgm:pt>
    <dgm:pt modelId="{83822CAA-07B2-41E2-B7E7-B7E5F403728F}" type="pres">
      <dgm:prSet presAssocID="{96C0595E-736D-4208-8221-36D4760F86C4}" presName="text" presStyleLbl="fgAcc0" presStyleIdx="0" presStyleCnt="1" custScaleX="320811" custScaleY="126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4DCEF1-2582-40CE-A501-AE47BE9A6C6D}" type="pres">
      <dgm:prSet presAssocID="{96C0595E-736D-4208-8221-36D4760F86C4}" presName="hierChild2" presStyleCnt="0"/>
      <dgm:spPr/>
    </dgm:pt>
    <dgm:pt modelId="{1952D1EA-2ECC-4924-BFC3-452CF1036277}" type="pres">
      <dgm:prSet presAssocID="{090B2D1F-704B-4B6B-B947-112F42BAC06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969B8B4-F9F8-4728-9FB0-99ECD85AD5FD}" type="pres">
      <dgm:prSet presAssocID="{DD93B41D-DDEF-4A36-A2C7-A131F6E00F2B}" presName="hierRoot2" presStyleCnt="0"/>
      <dgm:spPr/>
    </dgm:pt>
    <dgm:pt modelId="{59985BEB-38A2-4FAB-B8A5-C5D50C3D88BB}" type="pres">
      <dgm:prSet presAssocID="{DD93B41D-DDEF-4A36-A2C7-A131F6E00F2B}" presName="composite2" presStyleCnt="0"/>
      <dgm:spPr/>
    </dgm:pt>
    <dgm:pt modelId="{9B53DBD4-7044-4789-8E3C-BFA5B865B875}" type="pres">
      <dgm:prSet presAssocID="{DD93B41D-DDEF-4A36-A2C7-A131F6E00F2B}" presName="background2" presStyleLbl="node2" presStyleIdx="0" presStyleCnt="2"/>
      <dgm:spPr/>
    </dgm:pt>
    <dgm:pt modelId="{54637EA6-16FB-49FA-B9A7-2757E1EE59E5}" type="pres">
      <dgm:prSet presAssocID="{DD93B41D-DDEF-4A36-A2C7-A131F6E00F2B}" presName="text2" presStyleLbl="fgAcc2" presStyleIdx="0" presStyleCnt="2" custScaleX="362370" custScaleY="152875" custLinFactNeighborX="-11447" custLinFactNeighborY="-35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DE7BFE-F33E-4662-9BCC-85319F63CB67}" type="pres">
      <dgm:prSet presAssocID="{DD93B41D-DDEF-4A36-A2C7-A131F6E00F2B}" presName="hierChild3" presStyleCnt="0"/>
      <dgm:spPr/>
    </dgm:pt>
    <dgm:pt modelId="{931C09C1-156D-459E-B307-6D04F0A19344}" type="pres">
      <dgm:prSet presAssocID="{9617B6AF-C133-4EDA-A30F-FC5753AA129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78B5CAB-5241-44DB-A234-733FFA3D85CB}" type="pres">
      <dgm:prSet presAssocID="{A45566B9-D8F5-4AEB-9066-66304B8F0733}" presName="hierRoot2" presStyleCnt="0"/>
      <dgm:spPr/>
    </dgm:pt>
    <dgm:pt modelId="{3DA8EDE5-443F-405B-9B30-A6B2CF52200B}" type="pres">
      <dgm:prSet presAssocID="{A45566B9-D8F5-4AEB-9066-66304B8F0733}" presName="composite2" presStyleCnt="0"/>
      <dgm:spPr/>
    </dgm:pt>
    <dgm:pt modelId="{779FA690-FB9A-4A4C-A191-D587B77B8918}" type="pres">
      <dgm:prSet presAssocID="{A45566B9-D8F5-4AEB-9066-66304B8F0733}" presName="background2" presStyleLbl="node2" presStyleIdx="1" presStyleCnt="2"/>
      <dgm:spPr/>
    </dgm:pt>
    <dgm:pt modelId="{3B7A8AD9-B15E-4092-B419-6400820BB149}" type="pres">
      <dgm:prSet presAssocID="{A45566B9-D8F5-4AEB-9066-66304B8F0733}" presName="text2" presStyleLbl="fgAcc2" presStyleIdx="1" presStyleCnt="2" custScaleX="362144" custScaleY="144372" custLinFactNeighborX="7099" custLinFactNeighborY="-12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686903-93AB-4269-AA10-853065BE90EC}" type="pres">
      <dgm:prSet presAssocID="{A45566B9-D8F5-4AEB-9066-66304B8F0733}" presName="hierChild3" presStyleCnt="0"/>
      <dgm:spPr/>
    </dgm:pt>
  </dgm:ptLst>
  <dgm:cxnLst>
    <dgm:cxn modelId="{011D6916-EE91-467D-B5DC-BEDC5E1D03FE}" srcId="{96C0595E-736D-4208-8221-36D4760F86C4}" destId="{DD93B41D-DDEF-4A36-A2C7-A131F6E00F2B}" srcOrd="0" destOrd="0" parTransId="{090B2D1F-704B-4B6B-B947-112F42BAC06F}" sibTransId="{18D5454E-97BB-4B1B-8876-5D2F7628E0A5}"/>
    <dgm:cxn modelId="{50D18279-8CED-4F28-8958-978046F6C4CA}" type="presOf" srcId="{A45566B9-D8F5-4AEB-9066-66304B8F0733}" destId="{3B7A8AD9-B15E-4092-B419-6400820BB149}" srcOrd="0" destOrd="0" presId="urn:microsoft.com/office/officeart/2005/8/layout/hierarchy1"/>
    <dgm:cxn modelId="{50D1FB6D-EB6E-49C0-8B01-8DF7C37B9059}" type="presOf" srcId="{BE065A6A-3C0D-495D-BF80-145B84C91F05}" destId="{2F16A6BB-AC32-44BD-859C-BB84F9191FA5}" srcOrd="0" destOrd="0" presId="urn:microsoft.com/office/officeart/2005/8/layout/hierarchy1"/>
    <dgm:cxn modelId="{02385ACD-ECF3-42CC-BA9D-323977C901D4}" srcId="{BE065A6A-3C0D-495D-BF80-145B84C91F05}" destId="{96C0595E-736D-4208-8221-36D4760F86C4}" srcOrd="0" destOrd="0" parTransId="{88A61C3B-BCD0-40DA-9D4B-DA829FF12CB5}" sibTransId="{6B108A94-25F1-48DA-982F-B448CEC7EB48}"/>
    <dgm:cxn modelId="{80F74C5A-BF52-4754-8E01-28EE20624FD5}" srcId="{96C0595E-736D-4208-8221-36D4760F86C4}" destId="{A45566B9-D8F5-4AEB-9066-66304B8F0733}" srcOrd="1" destOrd="0" parTransId="{9617B6AF-C133-4EDA-A30F-FC5753AA1299}" sibTransId="{E3B5B6F2-4537-41C4-AD3A-352564BE8BE4}"/>
    <dgm:cxn modelId="{5147A78F-3BAB-4E5E-A302-46B8F5DCBAED}" type="presOf" srcId="{DD93B41D-DDEF-4A36-A2C7-A131F6E00F2B}" destId="{54637EA6-16FB-49FA-B9A7-2757E1EE59E5}" srcOrd="0" destOrd="0" presId="urn:microsoft.com/office/officeart/2005/8/layout/hierarchy1"/>
    <dgm:cxn modelId="{E31B4D36-5456-4869-BF28-183463C40A28}" type="presOf" srcId="{96C0595E-736D-4208-8221-36D4760F86C4}" destId="{83822CAA-07B2-41E2-B7E7-B7E5F403728F}" srcOrd="0" destOrd="0" presId="urn:microsoft.com/office/officeart/2005/8/layout/hierarchy1"/>
    <dgm:cxn modelId="{66CE798A-D52A-4741-90BC-853CA48E6D44}" type="presOf" srcId="{090B2D1F-704B-4B6B-B947-112F42BAC06F}" destId="{1952D1EA-2ECC-4924-BFC3-452CF1036277}" srcOrd="0" destOrd="0" presId="urn:microsoft.com/office/officeart/2005/8/layout/hierarchy1"/>
    <dgm:cxn modelId="{2C9E4903-7B6E-4D5F-B410-B14E1B7CC95F}" type="presOf" srcId="{9617B6AF-C133-4EDA-A30F-FC5753AA1299}" destId="{931C09C1-156D-459E-B307-6D04F0A19344}" srcOrd="0" destOrd="0" presId="urn:microsoft.com/office/officeart/2005/8/layout/hierarchy1"/>
    <dgm:cxn modelId="{8EDA80FF-A988-423B-888F-89BA5C13D918}" type="presParOf" srcId="{2F16A6BB-AC32-44BD-859C-BB84F9191FA5}" destId="{7CA3672F-2889-4483-B26F-83BEBC33C66A}" srcOrd="0" destOrd="0" presId="urn:microsoft.com/office/officeart/2005/8/layout/hierarchy1"/>
    <dgm:cxn modelId="{13101C96-E301-4FBD-B2D3-052E3B628621}" type="presParOf" srcId="{7CA3672F-2889-4483-B26F-83BEBC33C66A}" destId="{A3F9B650-A471-4631-AA79-21E6E15DDF48}" srcOrd="0" destOrd="0" presId="urn:microsoft.com/office/officeart/2005/8/layout/hierarchy1"/>
    <dgm:cxn modelId="{9A1D4775-7A9B-401D-A5E8-C301F148660F}" type="presParOf" srcId="{A3F9B650-A471-4631-AA79-21E6E15DDF48}" destId="{83EA5DCD-2A36-47C5-8B4E-041312F6873D}" srcOrd="0" destOrd="0" presId="urn:microsoft.com/office/officeart/2005/8/layout/hierarchy1"/>
    <dgm:cxn modelId="{DC9B6136-2FB4-4241-9597-6C6C23D4BAC3}" type="presParOf" srcId="{A3F9B650-A471-4631-AA79-21E6E15DDF48}" destId="{83822CAA-07B2-41E2-B7E7-B7E5F403728F}" srcOrd="1" destOrd="0" presId="urn:microsoft.com/office/officeart/2005/8/layout/hierarchy1"/>
    <dgm:cxn modelId="{FB462284-36A8-4A27-A5FC-332CDA696DCE}" type="presParOf" srcId="{7CA3672F-2889-4483-B26F-83BEBC33C66A}" destId="{524DCEF1-2582-40CE-A501-AE47BE9A6C6D}" srcOrd="1" destOrd="0" presId="urn:microsoft.com/office/officeart/2005/8/layout/hierarchy1"/>
    <dgm:cxn modelId="{18413108-676D-4E94-8444-41B906BA634F}" type="presParOf" srcId="{524DCEF1-2582-40CE-A501-AE47BE9A6C6D}" destId="{1952D1EA-2ECC-4924-BFC3-452CF1036277}" srcOrd="0" destOrd="0" presId="urn:microsoft.com/office/officeart/2005/8/layout/hierarchy1"/>
    <dgm:cxn modelId="{40AD3239-C891-4F81-93D1-4A578BAAE693}" type="presParOf" srcId="{524DCEF1-2582-40CE-A501-AE47BE9A6C6D}" destId="{1969B8B4-F9F8-4728-9FB0-99ECD85AD5FD}" srcOrd="1" destOrd="0" presId="urn:microsoft.com/office/officeart/2005/8/layout/hierarchy1"/>
    <dgm:cxn modelId="{19B83FF1-5804-4C3A-8FDA-73A147FE37F4}" type="presParOf" srcId="{1969B8B4-F9F8-4728-9FB0-99ECD85AD5FD}" destId="{59985BEB-38A2-4FAB-B8A5-C5D50C3D88BB}" srcOrd="0" destOrd="0" presId="urn:microsoft.com/office/officeart/2005/8/layout/hierarchy1"/>
    <dgm:cxn modelId="{DA8FA5FD-C3E9-451A-B62C-6C69EDF81DFD}" type="presParOf" srcId="{59985BEB-38A2-4FAB-B8A5-C5D50C3D88BB}" destId="{9B53DBD4-7044-4789-8E3C-BFA5B865B875}" srcOrd="0" destOrd="0" presId="urn:microsoft.com/office/officeart/2005/8/layout/hierarchy1"/>
    <dgm:cxn modelId="{971CCAD4-A1BA-43CA-B766-A9CC294E75AA}" type="presParOf" srcId="{59985BEB-38A2-4FAB-B8A5-C5D50C3D88BB}" destId="{54637EA6-16FB-49FA-B9A7-2757E1EE59E5}" srcOrd="1" destOrd="0" presId="urn:microsoft.com/office/officeart/2005/8/layout/hierarchy1"/>
    <dgm:cxn modelId="{6365368C-3D11-4026-9CAB-F8E8F2ED996D}" type="presParOf" srcId="{1969B8B4-F9F8-4728-9FB0-99ECD85AD5FD}" destId="{CDDE7BFE-F33E-4662-9BCC-85319F63CB67}" srcOrd="1" destOrd="0" presId="urn:microsoft.com/office/officeart/2005/8/layout/hierarchy1"/>
    <dgm:cxn modelId="{24D3D2A3-9315-4763-8EBB-567876E7CF71}" type="presParOf" srcId="{524DCEF1-2582-40CE-A501-AE47BE9A6C6D}" destId="{931C09C1-156D-459E-B307-6D04F0A19344}" srcOrd="2" destOrd="0" presId="urn:microsoft.com/office/officeart/2005/8/layout/hierarchy1"/>
    <dgm:cxn modelId="{20443431-6BC0-4DBB-9982-4F29A2204452}" type="presParOf" srcId="{524DCEF1-2582-40CE-A501-AE47BE9A6C6D}" destId="{978B5CAB-5241-44DB-A234-733FFA3D85CB}" srcOrd="3" destOrd="0" presId="urn:microsoft.com/office/officeart/2005/8/layout/hierarchy1"/>
    <dgm:cxn modelId="{4BD3F090-CFBA-4D43-BBA2-C588F20C5E72}" type="presParOf" srcId="{978B5CAB-5241-44DB-A234-733FFA3D85CB}" destId="{3DA8EDE5-443F-405B-9B30-A6B2CF52200B}" srcOrd="0" destOrd="0" presId="urn:microsoft.com/office/officeart/2005/8/layout/hierarchy1"/>
    <dgm:cxn modelId="{1E92303A-FBE3-45F3-BF43-23824D68168E}" type="presParOf" srcId="{3DA8EDE5-443F-405B-9B30-A6B2CF52200B}" destId="{779FA690-FB9A-4A4C-A191-D587B77B8918}" srcOrd="0" destOrd="0" presId="urn:microsoft.com/office/officeart/2005/8/layout/hierarchy1"/>
    <dgm:cxn modelId="{2208A210-009A-43D3-9FCC-E9D0DFAB4419}" type="presParOf" srcId="{3DA8EDE5-443F-405B-9B30-A6B2CF52200B}" destId="{3B7A8AD9-B15E-4092-B419-6400820BB149}" srcOrd="1" destOrd="0" presId="urn:microsoft.com/office/officeart/2005/8/layout/hierarchy1"/>
    <dgm:cxn modelId="{888ACC3F-3BAE-4233-8895-EFE37C0D0CFE}" type="presParOf" srcId="{978B5CAB-5241-44DB-A234-733FFA3D85CB}" destId="{16686903-93AB-4269-AA10-853065BE90E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C09C1-156D-459E-B307-6D04F0A19344}">
      <dsp:nvSpPr>
        <dsp:cNvPr id="0" name=""/>
        <dsp:cNvSpPr/>
      </dsp:nvSpPr>
      <dsp:spPr>
        <a:xfrm>
          <a:off x="4366963" y="897883"/>
          <a:ext cx="2231589" cy="31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81"/>
              </a:lnTo>
              <a:lnTo>
                <a:pt x="2231589" y="212881"/>
              </a:lnTo>
              <a:lnTo>
                <a:pt x="2231589" y="31656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2D1EA-2ECC-4924-BFC3-452CF1036277}">
      <dsp:nvSpPr>
        <dsp:cNvPr id="0" name=""/>
        <dsp:cNvSpPr/>
      </dsp:nvSpPr>
      <dsp:spPr>
        <a:xfrm>
          <a:off x="2087976" y="897883"/>
          <a:ext cx="2278986" cy="300500"/>
        </a:xfrm>
        <a:custGeom>
          <a:avLst/>
          <a:gdLst/>
          <a:ahLst/>
          <a:cxnLst/>
          <a:rect l="0" t="0" r="0" b="0"/>
          <a:pathLst>
            <a:path>
              <a:moveTo>
                <a:pt x="2278986" y="0"/>
              </a:moveTo>
              <a:lnTo>
                <a:pt x="2278986" y="196820"/>
              </a:lnTo>
              <a:lnTo>
                <a:pt x="0" y="196820"/>
              </a:lnTo>
              <a:lnTo>
                <a:pt x="0" y="300500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EA5DCD-2A36-47C5-8B4E-041312F6873D}">
      <dsp:nvSpPr>
        <dsp:cNvPr id="0" name=""/>
        <dsp:cNvSpPr/>
      </dsp:nvSpPr>
      <dsp:spPr>
        <a:xfrm>
          <a:off x="2571737" y="927"/>
          <a:ext cx="3590451" cy="896955"/>
        </a:xfrm>
        <a:prstGeom prst="roundRect">
          <a:avLst>
            <a:gd name="adj" fmla="val 1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22CAA-07B2-41E2-B7E7-B7E5F403728F}">
      <dsp:nvSpPr>
        <dsp:cNvPr id="0" name=""/>
        <dsp:cNvSpPr/>
      </dsp:nvSpPr>
      <dsp:spPr>
        <a:xfrm>
          <a:off x="2696090" y="119063"/>
          <a:ext cx="3590451" cy="89695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ПОЧКИ</a:t>
          </a:r>
          <a:endParaRPr lang="ru-RU" sz="4000" b="1" kern="1200" dirty="0">
            <a:solidFill>
              <a:srgbClr val="0033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722361" y="145334"/>
        <a:ext cx="3537909" cy="844413"/>
      </dsp:txXfrm>
    </dsp:sp>
    <dsp:sp modelId="{9B53DBD4-7044-4789-8E3C-BFA5B865B875}">
      <dsp:nvSpPr>
        <dsp:cNvPr id="0" name=""/>
        <dsp:cNvSpPr/>
      </dsp:nvSpPr>
      <dsp:spPr>
        <a:xfrm>
          <a:off x="60190" y="1198383"/>
          <a:ext cx="4055571" cy="1086450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37EA6-16FB-49FA-B9A7-2757E1EE59E5}">
      <dsp:nvSpPr>
        <dsp:cNvPr id="0" name=""/>
        <dsp:cNvSpPr/>
      </dsp:nvSpPr>
      <dsp:spPr>
        <a:xfrm>
          <a:off x="184544" y="1316518"/>
          <a:ext cx="4055571" cy="10864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ВЕГЕТАТИВНЫЕ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(листовые)</a:t>
          </a:r>
        </a:p>
      </dsp:txBody>
      <dsp:txXfrm>
        <a:off x="216365" y="1348339"/>
        <a:ext cx="3991929" cy="1022808"/>
      </dsp:txXfrm>
    </dsp:sp>
    <dsp:sp modelId="{779FA690-FB9A-4A4C-A191-D587B77B8918}">
      <dsp:nvSpPr>
        <dsp:cNvPr id="0" name=""/>
        <dsp:cNvSpPr/>
      </dsp:nvSpPr>
      <dsp:spPr>
        <a:xfrm>
          <a:off x="4572031" y="1214444"/>
          <a:ext cx="4053041" cy="102602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A8AD9-B15E-4092-B419-6400820BB149}">
      <dsp:nvSpPr>
        <dsp:cNvPr id="0" name=""/>
        <dsp:cNvSpPr/>
      </dsp:nvSpPr>
      <dsp:spPr>
        <a:xfrm>
          <a:off x="4696385" y="1332580"/>
          <a:ext cx="4053041" cy="10260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ГЕНЕРАТИВНЫЕ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(цветочные)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6436" y="1362631"/>
        <a:ext cx="3992939" cy="965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670C3-7DD7-48FF-9841-DFE4EC229C21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AC9FC-0567-42D2-9B34-7215D3773B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88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fld id="{1A1C194A-EA37-4019-B7DA-37C2906FCE37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  <a:cs typeface="Segoe UI" panose="020B0502040204020203" pitchFamily="34" charset="0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/>
              </a:pPr>
              <a:t>13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63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65263" y="769938"/>
            <a:ext cx="3925887" cy="2943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52463" y="4002088"/>
            <a:ext cx="5551487" cy="43100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062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fld id="{DC0560E0-996F-4C64-9C08-39CF6CB26122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  <a:cs typeface="Segoe UI" panose="020B0502040204020203" pitchFamily="34" charset="0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/>
              </a:pPr>
              <a:t>22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4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65263" y="769938"/>
            <a:ext cx="3925887" cy="2943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52463" y="4002088"/>
            <a:ext cx="5551487" cy="43100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1241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 rot="167672">
            <a:off x="2698750" y="-42863"/>
            <a:ext cx="842963" cy="6869113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4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085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60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92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98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25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08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56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5DBE024F-6630-4801-A9EB-47915CC6736F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514604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3C3A85FB-7D99-4A63-8DB9-4D083125523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18225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5" name="Полилиния 4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Полилиния 18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Полилиния 16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0" name="Группа 9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Группа 10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3" name="Полилиния 12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2" name="Полилиния 11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1" name="Группа 26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2373" y="4955611"/>
              <a:ext cx="285753" cy="1436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070" y="5150282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764" y="5577572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4" name="Группа 39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86519" y="4943483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7716" y="5394777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93797" y="5288393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012151" y="5444314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50707" y="557097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82491" y="5145259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335247" y="542817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302121" y="5587519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7" name="Группа 52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8" name="Овал 47"/>
            <p:cNvSpPr/>
            <p:nvPr/>
          </p:nvSpPr>
          <p:spPr>
            <a:xfrm>
              <a:off x="2973117" y="5008728"/>
              <a:ext cx="287234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25752" y="5467012"/>
              <a:ext cx="785613" cy="2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35444" y="4917265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976809" y="5183348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892817" y="531295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897788" y="5496402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76855" y="56354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181414" y="516960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61924" y="532166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58828" y="5497596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185095" y="5641428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26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A04899BD-6680-45B2-B0FF-DFD59EED5A35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219538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31950"/>
            <a:ext cx="4037013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31950"/>
            <a:ext cx="4038600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8F767D26-D17F-4A5C-913B-43FC70716C9A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398738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FC29E425-672E-41D0-808C-00D7C066586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087766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1C47E03-4BAA-4B8B-A4BB-09F0F20C6A81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552922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5BAEE865-6298-4770-AF0B-CA531689B47D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600516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680D41BD-728E-4DF1-A302-A33ED2A2A62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319293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6822962-1BB0-4F3D-9A46-E3F7BF11DDA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3444618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FA91A986-5ACE-4C60-B5AE-4500A4954469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734142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22288"/>
            <a:ext cx="2055813" cy="5084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22288"/>
            <a:ext cx="6019800" cy="5084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DFEBDA6F-C44C-4710-8EC2-2C8340711AF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470665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5DBE024F-6630-4801-A9EB-47915CC6736F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38218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-90488" y="-26988"/>
            <a:ext cx="9299576" cy="8086726"/>
            <a:chOff x="-89897" y="0"/>
            <a:chExt cx="9298389" cy="8086773"/>
          </a:xfrm>
        </p:grpSpPr>
        <p:sp>
          <p:nvSpPr>
            <p:cNvPr id="5" name="Полилиния 4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Полилиния 8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8" name="Группа 20"/>
          <p:cNvGrpSpPr>
            <a:grpSpLocks/>
          </p:cNvGrpSpPr>
          <p:nvPr/>
        </p:nvGrpSpPr>
        <p:grpSpPr bwMode="auto">
          <a:xfrm rot="4495045">
            <a:off x="7750969" y="2101056"/>
            <a:ext cx="307975" cy="449263"/>
            <a:chOff x="2857488" y="4883951"/>
            <a:chExt cx="571504" cy="903297"/>
          </a:xfrm>
        </p:grpSpPr>
        <p:sp>
          <p:nvSpPr>
            <p:cNvPr id="19" name="Овал 18"/>
            <p:cNvSpPr/>
            <p:nvPr/>
          </p:nvSpPr>
          <p:spPr>
            <a:xfrm>
              <a:off x="2989498" y="4933342"/>
              <a:ext cx="285753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2727060" y="5356813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1"/>
            <p:cNvSpPr/>
            <p:nvPr/>
          </p:nvSpPr>
          <p:spPr>
            <a:xfrm>
              <a:off x="3041185" y="4850018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962299" y="5160516"/>
              <a:ext cx="70702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915125" y="5266121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02296" y="5391297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94539" y="555994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209732" y="5147246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64189" y="524860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61750" y="539334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06629" y="5566110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1" name="Группа 33"/>
          <p:cNvGrpSpPr>
            <a:grpSpLocks/>
          </p:cNvGrpSpPr>
          <p:nvPr/>
        </p:nvGrpSpPr>
        <p:grpSpPr bwMode="auto">
          <a:xfrm rot="-7840260">
            <a:off x="6442869" y="4836319"/>
            <a:ext cx="307975" cy="449263"/>
            <a:chOff x="2857488" y="4883951"/>
            <a:chExt cx="571504" cy="903297"/>
          </a:xfrm>
        </p:grpSpPr>
        <p:sp>
          <p:nvSpPr>
            <p:cNvPr id="32" name="Овал 31"/>
            <p:cNvSpPr/>
            <p:nvPr/>
          </p:nvSpPr>
          <p:spPr>
            <a:xfrm>
              <a:off x="3076622" y="4934986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16200000" flipH="1">
              <a:off x="2751536" y="539324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Овал 34"/>
            <p:cNvSpPr/>
            <p:nvPr/>
          </p:nvSpPr>
          <p:spPr>
            <a:xfrm>
              <a:off x="3069493" y="4883135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002941" y="5142271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984529" y="5290116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85969" y="5430332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4696" y="557264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282491" y="5142988"/>
              <a:ext cx="73648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91637" y="528428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93392" y="542900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69865" y="5576804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5" name="Овал 4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Овал 45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7" name="Прямая соединительная линия 46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Овал 4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229093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3C3A85FB-7D99-4A63-8DB9-4D083125523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93661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A04899BD-6680-45B2-B0FF-DFD59EED5A35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662089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31950"/>
            <a:ext cx="4037013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31950"/>
            <a:ext cx="4038600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8F767D26-D17F-4A5C-913B-43FC70716C9A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53313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FC29E425-672E-41D0-808C-00D7C066586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1354752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1C47E03-4BAA-4B8B-A4BB-09F0F20C6A81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011034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5BAEE865-6298-4770-AF0B-CA531689B47D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0049590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680D41BD-728E-4DF1-A302-A33ED2A2A62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0122243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6822962-1BB0-4F3D-9A46-E3F7BF11DDA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9671825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FA91A986-5ACE-4C60-B5AE-4500A4954469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4730396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22288"/>
            <a:ext cx="2055813" cy="5084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22288"/>
            <a:ext cx="6019800" cy="5084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DFEBDA6F-C44C-4710-8EC2-2C8340711AF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14698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8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2" name="Группа 24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2373" y="4955611"/>
              <a:ext cx="285753" cy="1436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070" y="5150282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764" y="5577572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5" name="Группа 37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86519" y="4943483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7716" y="5394777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93797" y="5288393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12151" y="5444314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50707" y="557097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2491" y="5145259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335247" y="542817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302121" y="5587519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8" name="Группа 50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2973117" y="5008728"/>
              <a:ext cx="287234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25752" y="5467012"/>
              <a:ext cx="785613" cy="2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35444" y="4917265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76809" y="5183348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892817" y="531295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97788" y="5496402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2976855" y="56354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181414" y="516960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61924" y="532166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58828" y="5497596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185095" y="5641428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35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3" name="Полилиния 2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Полилиния 16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Полилиния 14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3" name="Полилиния 12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1" name="Полилиния 10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" name="Полилиния 11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0" name="Полилиния 9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9" name="Группа 21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0" name="Овал 19"/>
            <p:cNvSpPr/>
            <p:nvPr/>
          </p:nvSpPr>
          <p:spPr>
            <a:xfrm>
              <a:off x="3002373" y="4955611"/>
              <a:ext cx="285753" cy="1436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2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14070" y="5150282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764" y="5577572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2" name="Группа 34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3" name="Овал 32"/>
            <p:cNvSpPr/>
            <p:nvPr/>
          </p:nvSpPr>
          <p:spPr>
            <a:xfrm>
              <a:off x="3086519" y="4943483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Овал 33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7716" y="5394777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5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93797" y="5288393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12151" y="5444314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50707" y="557097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82491" y="5145259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335247" y="542817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302121" y="5587519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5" name="Группа 47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6" name="Овал 45"/>
            <p:cNvSpPr/>
            <p:nvPr/>
          </p:nvSpPr>
          <p:spPr>
            <a:xfrm>
              <a:off x="2973117" y="5008728"/>
              <a:ext cx="287234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25752" y="5467012"/>
              <a:ext cx="785613" cy="2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3035444" y="4917265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976809" y="5183348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892817" y="531295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897788" y="5496402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76855" y="56354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181414" y="516960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61924" y="532166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58828" y="5497596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185095" y="5641428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5269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-90488" y="-26988"/>
            <a:ext cx="9299576" cy="8086726"/>
            <a:chOff x="-89897" y="0"/>
            <a:chExt cx="9298389" cy="8086773"/>
          </a:xfrm>
        </p:grpSpPr>
        <p:sp>
          <p:nvSpPr>
            <p:cNvPr id="6" name="Полилиния 5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8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3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4" name="Полилиния 13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Полилиния 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9" name="Группа 21"/>
          <p:cNvGrpSpPr>
            <a:grpSpLocks/>
          </p:cNvGrpSpPr>
          <p:nvPr/>
        </p:nvGrpSpPr>
        <p:grpSpPr bwMode="auto">
          <a:xfrm rot="7987570">
            <a:off x="7840662" y="4568826"/>
            <a:ext cx="307975" cy="450850"/>
            <a:chOff x="2857488" y="4883951"/>
            <a:chExt cx="571504" cy="903297"/>
          </a:xfrm>
        </p:grpSpPr>
        <p:sp>
          <p:nvSpPr>
            <p:cNvPr id="20" name="Овал 19"/>
            <p:cNvSpPr/>
            <p:nvPr/>
          </p:nvSpPr>
          <p:spPr>
            <a:xfrm>
              <a:off x="3020279" y="5019463"/>
              <a:ext cx="285751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3801" y="5465107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2"/>
            <p:cNvSpPr/>
            <p:nvPr/>
          </p:nvSpPr>
          <p:spPr>
            <a:xfrm>
              <a:off x="3070154" y="4897736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02106" y="514610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28170" y="5302193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49635" y="5520758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8676" y="5649932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14067" y="5152524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7479" y="528895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90410" y="5500115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35009" y="5663604"/>
              <a:ext cx="73646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2" name="Группа 34"/>
          <p:cNvGrpSpPr>
            <a:grpSpLocks/>
          </p:cNvGrpSpPr>
          <p:nvPr/>
        </p:nvGrpSpPr>
        <p:grpSpPr bwMode="auto">
          <a:xfrm rot="-7840260">
            <a:off x="6215062" y="5070476"/>
            <a:ext cx="307975" cy="450850"/>
            <a:chOff x="2857488" y="4883951"/>
            <a:chExt cx="571504" cy="903297"/>
          </a:xfrm>
        </p:grpSpPr>
        <p:sp>
          <p:nvSpPr>
            <p:cNvPr id="33" name="Овал 32"/>
            <p:cNvSpPr/>
            <p:nvPr/>
          </p:nvSpPr>
          <p:spPr>
            <a:xfrm>
              <a:off x="3086519" y="4943483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Овал 33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7716" y="5394777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5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93797" y="5288393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12151" y="5444314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50707" y="557097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82491" y="5145259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335247" y="542817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302121" y="5587519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5" name="Группа 47"/>
          <p:cNvGrpSpPr>
            <a:grpSpLocks/>
          </p:cNvGrpSpPr>
          <p:nvPr/>
        </p:nvGrpSpPr>
        <p:grpSpPr bwMode="auto">
          <a:xfrm rot="4965394">
            <a:off x="8607425" y="6294438"/>
            <a:ext cx="307975" cy="450850"/>
            <a:chOff x="2857488" y="4883951"/>
            <a:chExt cx="571504" cy="903297"/>
          </a:xfrm>
        </p:grpSpPr>
        <p:sp>
          <p:nvSpPr>
            <p:cNvPr id="46" name="Овал 45"/>
            <p:cNvSpPr/>
            <p:nvPr/>
          </p:nvSpPr>
          <p:spPr>
            <a:xfrm>
              <a:off x="2974764" y="4989598"/>
              <a:ext cx="285751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25880" y="5468493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3034912" y="4913908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01491" y="5144938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895929" y="5310202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897951" y="5493245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78059" y="5645109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177566" y="5162891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60224" y="531830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68091" y="5502157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181600" y="5631565"/>
              <a:ext cx="73646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9883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2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5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96D2-15EA-4B12-B3BF-DAA27D81C2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8BCEC-3016-4D7F-905D-FCE4E4E1A4F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7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8BC103-0FC1-40D1-8541-55FD540C8D69}" type="datetimeFigureOut">
              <a:rPr lang="ru-RU"/>
              <a:pPr>
                <a:defRPr/>
              </a:pPr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A13E8E-8C6C-4F25-9160-C9EFC0815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62696D2-15EA-4B12-B3BF-DAA27D81C263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02.12.2024</a:t>
            </a:fld>
            <a:endParaRPr lang="ru-RU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0E8BCEC-3016-4D7F-905D-FCE4E4E1A4F4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67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22288"/>
            <a:ext cx="6529388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заглавия щёлкните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31950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33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F369A2E-F2F6-434E-8131-C9469C0C68CC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86003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02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13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22288"/>
            <a:ext cx="6529388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заглавия щёлкните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31950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33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fld id="{9F369A2E-F2F6-434E-8131-C9469C0C68CC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18346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Arial" panose="020B0604020202020204" pitchFamily="34" charset="0"/>
          <a:cs typeface="Segoe UI" panose="020B0502040204020203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02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13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lantarium.ru/dat/img/3/39/39025_36d973bf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1.xml"/><Relationship Id="rId7" Type="http://schemas.openxmlformats.org/officeDocument/2006/relationships/hyperlink" Target="http://tana.ucoz.ru/_ld/8/50731.jpg" TargetMode="External"/><Relationship Id="rId12" Type="http://schemas.openxmlformats.org/officeDocument/2006/relationships/image" Target="../media/image1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3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1.xml"/><Relationship Id="rId9" Type="http://schemas.openxmlformats.org/officeDocument/2006/relationships/hyperlink" Target="http://tana.ucoz.ru/_ld/8/3509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plantarium.ru/dat/img/5/53/53537_1096c41d.jpg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lifegarden.com.ua/i/Landscape_design/7_2008_03_0006.jpg" TargetMode="External"/><Relationship Id="rId13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12" Type="http://schemas.openxmlformats.org/officeDocument/2006/relationships/hyperlink" Target="http://i016.radikal.ru/1010/3c/94321ea9f7ec.jpg" TargetMode="External"/><Relationship Id="rId2" Type="http://schemas.openxmlformats.org/officeDocument/2006/relationships/hyperlink" Target="http://kagol.chat.ru/garden/plodgard/frtgard/images/pic11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038.radikal.ru/1003/79/750be2c9b314.jpg" TargetMode="External"/><Relationship Id="rId11" Type="http://schemas.openxmlformats.org/officeDocument/2006/relationships/image" Target="../media/image31.jpeg"/><Relationship Id="rId5" Type="http://schemas.openxmlformats.org/officeDocument/2006/relationships/image" Target="../media/image28.jpeg"/><Relationship Id="rId15" Type="http://schemas.openxmlformats.org/officeDocument/2006/relationships/image" Target="../media/image33.jpeg"/><Relationship Id="rId10" Type="http://schemas.openxmlformats.org/officeDocument/2006/relationships/hyperlink" Target="http://s005.radikal.ru/i209/1003/00/461da31453db.jpg" TargetMode="External"/><Relationship Id="rId4" Type="http://schemas.openxmlformats.org/officeDocument/2006/relationships/hyperlink" Target="http://content.foto.mail.ru/mail/bondnatali/_blogs/i-1342.jpg" TargetMode="External"/><Relationship Id="rId9" Type="http://schemas.openxmlformats.org/officeDocument/2006/relationships/image" Target="../media/image30.jpeg"/><Relationship Id="rId14" Type="http://schemas.openxmlformats.org/officeDocument/2006/relationships/hyperlink" Target="http://www.lki-nn.ru/file/0010/8385/03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р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22338"/>
            <a:ext cx="3248918" cy="564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28750" y="214313"/>
            <a:ext cx="6572250" cy="5715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Какие виды корней имеются у растений?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840558" y="3353593"/>
            <a:ext cx="2096207" cy="1058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3936766" y="3228480"/>
            <a:ext cx="22559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/>
              <a:t>1</a:t>
            </a:r>
          </a:p>
        </p:txBody>
      </p:sp>
      <p:cxnSp>
        <p:nvCxnSpPr>
          <p:cNvPr id="10" name="Прямая со стрелкой 9"/>
          <p:cNvCxnSpPr>
            <a:stCxn id="9224" idx="1"/>
          </p:cNvCxnSpPr>
          <p:nvPr/>
        </p:nvCxnSpPr>
        <p:spPr>
          <a:xfrm flipH="1" flipV="1">
            <a:off x="2500315" y="3786189"/>
            <a:ext cx="1297160" cy="30241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9224" idx="1"/>
          </p:cNvCxnSpPr>
          <p:nvPr/>
        </p:nvCxnSpPr>
        <p:spPr>
          <a:xfrm flipH="1">
            <a:off x="2357439" y="4088607"/>
            <a:ext cx="1440036" cy="9834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4" name="TextBox 14"/>
          <p:cNvSpPr txBox="1">
            <a:spLocks noChangeArrowheads="1"/>
          </p:cNvSpPr>
          <p:nvPr/>
        </p:nvSpPr>
        <p:spPr bwMode="auto">
          <a:xfrm>
            <a:off x="3797475" y="3857625"/>
            <a:ext cx="1773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/>
              <a:t>2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2797350" y="2341413"/>
            <a:ext cx="1071562" cy="1602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6" name="TextBox 22"/>
          <p:cNvSpPr txBox="1">
            <a:spLocks noChangeArrowheads="1"/>
          </p:cNvSpPr>
          <p:nvPr/>
        </p:nvSpPr>
        <p:spPr bwMode="auto">
          <a:xfrm>
            <a:off x="3868913" y="2143125"/>
            <a:ext cx="29345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/>
              <a:t>3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692" y="1124744"/>
            <a:ext cx="3861740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7 из 8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0504"/>
            <a:ext cx="3619500" cy="3810000"/>
          </a:xfrm>
          <a:prstGeom prst="ellipse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2214563" y="1071563"/>
            <a:ext cx="2714625" cy="642937"/>
          </a:xfrm>
          <a:prstGeom prst="straightConnector1">
            <a:avLst/>
          </a:prstGeom>
          <a:ln w="762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14813" y="500063"/>
            <a:ext cx="32861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ЛИСТОВОЙ  РУБЕЦ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-32" y="4807053"/>
            <a:ext cx="6000792" cy="1979533"/>
          </a:xfrm>
          <a:prstGeom prst="roundRect">
            <a:avLst>
              <a:gd name="adj" fmla="val 35709"/>
            </a:avLst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месте опавшего листа на веточке образуется </a:t>
            </a:r>
            <a:r>
              <a:rPr lang="ru-RU" sz="3200" b="1" i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рубец</a:t>
            </a:r>
            <a:r>
              <a:rPr lang="ru-RU" sz="32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3200" b="1" i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листовой след</a:t>
            </a:r>
            <a:r>
              <a:rPr lang="ru-RU" sz="32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5027" y="-214338"/>
            <a:ext cx="6060035" cy="122413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ВИДЫ ПОЧЕК:</a:t>
            </a:r>
            <a:endParaRPr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785794"/>
          <a:ext cx="8858280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Картинка 9 из 1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lum bright="-20000" contrast="30000"/>
          </a:blip>
          <a:srcRect l="6375" r="4928"/>
          <a:stretch>
            <a:fillRect/>
          </a:stretch>
        </p:blipFill>
        <p:spPr bwMode="auto">
          <a:xfrm>
            <a:off x="214313" y="3270250"/>
            <a:ext cx="4143375" cy="3444875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4" descr="Картинка 3 из 121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 l="9184" r="8163"/>
          <a:stretch>
            <a:fillRect/>
          </a:stretch>
        </p:blipFill>
        <p:spPr bwMode="auto">
          <a:xfrm>
            <a:off x="5000625" y="3214688"/>
            <a:ext cx="3865563" cy="3506787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6" name="Picture 2" descr="Изображение растения Padus avium.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3235325"/>
            <a:ext cx="3929063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Изображение растения Acer platanoides.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3214688"/>
            <a:ext cx="4143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65213"/>
            <a:ext cx="3100388" cy="57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714500" y="285750"/>
            <a:ext cx="5929313" cy="7143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Строение почки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29250" y="1500188"/>
            <a:ext cx="32146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Почечные чешуи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429250" y="2714625"/>
            <a:ext cx="3214688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Зачаточные листья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76875" y="4875213"/>
            <a:ext cx="3214688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Конус нарастания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11800" y="5876925"/>
            <a:ext cx="3143250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Зачаточный стебель</a:t>
            </a:r>
          </a:p>
        </p:txBody>
      </p:sp>
      <p:sp>
        <p:nvSpPr>
          <p:cNvPr id="33" name="Стрелка влево 32"/>
          <p:cNvSpPr/>
          <p:nvPr/>
        </p:nvSpPr>
        <p:spPr>
          <a:xfrm>
            <a:off x="3143250" y="1857375"/>
            <a:ext cx="2286000" cy="117475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лево 33"/>
          <p:cNvSpPr/>
          <p:nvPr/>
        </p:nvSpPr>
        <p:spPr>
          <a:xfrm>
            <a:off x="3286125" y="3071813"/>
            <a:ext cx="2143125" cy="142875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лево 34"/>
          <p:cNvSpPr/>
          <p:nvPr/>
        </p:nvSpPr>
        <p:spPr>
          <a:xfrm flipV="1">
            <a:off x="2522538" y="5162550"/>
            <a:ext cx="2906712" cy="138113"/>
          </a:xfrm>
          <a:prstGeom prst="leftArrow">
            <a:avLst/>
          </a:prstGeom>
          <a:solidFill>
            <a:srgbClr val="C0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лево 35"/>
          <p:cNvSpPr/>
          <p:nvPr/>
        </p:nvSpPr>
        <p:spPr>
          <a:xfrm>
            <a:off x="2797175" y="6162675"/>
            <a:ext cx="2714625" cy="142875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9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8" y="4391025"/>
            <a:ext cx="3073400" cy="18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511800" y="3952875"/>
            <a:ext cx="3132138" cy="7715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Зачаточные почки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9" grpId="0" animBg="1"/>
      <p:bldP spid="28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altLang="ru-RU" sz="4000" b="1" smtClean="0">
                <a:solidFill>
                  <a:srgbClr val="FF9900"/>
                </a:solidFill>
              </a:rPr>
              <a:t>Строение генеративной (цветочной) почки</a:t>
            </a:r>
            <a:r>
              <a:rPr lang="ru-RU" altLang="ru-RU" sz="4000" smtClean="0"/>
              <a:t> </a:t>
            </a:r>
          </a:p>
        </p:txBody>
      </p:sp>
      <p:graphicFrame>
        <p:nvGraphicFramePr>
          <p:cNvPr id="15363" name="Object 2"/>
          <p:cNvGraphicFramePr>
            <a:graphicFrameLocks noChangeAspect="1"/>
          </p:cNvGraphicFramePr>
          <p:nvPr/>
        </p:nvGraphicFramePr>
        <p:xfrm>
          <a:off x="0" y="1412875"/>
          <a:ext cx="4608513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4" imgW="1476190" imgH="1561905" progId="">
                  <p:embed/>
                </p:oleObj>
              </mc:Choice>
              <mc:Fallback>
                <p:oleObj r:id="rId4" imgW="1476190" imgH="1561905" progId="">
                  <p:embed/>
                  <p:pic>
                    <p:nvPicPr>
                      <p:cNvPr id="1536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12875"/>
                        <a:ext cx="4608513" cy="439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4859338" y="1989138"/>
            <a:ext cx="3887787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1- зачаточные листья;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2- конус нарастания;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3- зачаточные почки;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4- зачаточный стебель;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5- почечные чешуи;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6- зачаточные цветки.</a:t>
            </a:r>
          </a:p>
        </p:txBody>
      </p:sp>
    </p:spTree>
    <p:extLst>
      <p:ext uri="{BB962C8B-B14F-4D97-AF65-F5344CB8AC3E}">
        <p14:creationId xmlns:p14="http://schemas.microsoft.com/office/powerpoint/2010/main" val="39246322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6337"/>
            <a:ext cx="7920880" cy="648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8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451 из 302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" y="1981200"/>
            <a:ext cx="5076825" cy="3805238"/>
          </a:xfrm>
          <a:prstGeom prst="rect">
            <a:avLst/>
          </a:prstGeom>
          <a:ln w="76200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500688" y="1500188"/>
            <a:ext cx="3786187" cy="5432425"/>
            <a:chOff x="5357818" y="1500174"/>
            <a:chExt cx="3786214" cy="543225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357818" y="1571612"/>
              <a:ext cx="3500430" cy="5143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glow rad="228600">
                <a:srgbClr val="0033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57818" y="1500174"/>
              <a:ext cx="3786214" cy="54322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u="sng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Этапы развития побега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2100" b="1" dirty="0">
                  <a:latin typeface="Times New Roman" pitchFamily="18" charset="0"/>
                  <a:cs typeface="Times New Roman" pitchFamily="18" charset="0"/>
                </a:rPr>
                <a:t>Опадание почечных чешуй;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2100" b="1" dirty="0">
                  <a:latin typeface="Times New Roman" pitchFamily="18" charset="0"/>
                  <a:cs typeface="Times New Roman" pitchFamily="18" charset="0"/>
                </a:rPr>
                <a:t>Деление клеток                                    </a:t>
              </a:r>
              <a:r>
                <a:rPr lang="ru-RU" sz="21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конуса нарастания </a:t>
              </a:r>
              <a:r>
                <a:rPr lang="ru-RU" sz="2100" b="1" dirty="0">
                  <a:latin typeface="Times New Roman" pitchFamily="18" charset="0"/>
                  <a:cs typeface="Times New Roman" pitchFamily="18" charset="0"/>
                </a:rPr>
                <a:t>(образовательная ткань);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2100" b="1" dirty="0">
                  <a:latin typeface="Times New Roman" pitchFamily="18" charset="0"/>
                  <a:cs typeface="Times New Roman" pitchFamily="18" charset="0"/>
                </a:rPr>
                <a:t>Образование  новых участков стебля с листьями и почками;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2100" b="1" dirty="0">
                  <a:latin typeface="Times New Roman" pitchFamily="18" charset="0"/>
                  <a:cs typeface="Times New Roman" pitchFamily="18" charset="0"/>
                </a:rPr>
                <a:t>Формирование   покровной, основной, механической и  проводящей тканей  нового побега.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357166"/>
            <a:ext cx="8643998" cy="928694"/>
          </a:xfrm>
          <a:prstGeom prst="roundRect">
            <a:avLst/>
          </a:prstGeom>
          <a:solidFill>
            <a:schemeClr val="bg1"/>
          </a:solidFill>
          <a:ln>
            <a:miter lim="800000"/>
            <a:headEnd/>
            <a:tailEnd/>
          </a:ln>
          <a:effectLst>
            <a:glow rad="101600">
              <a:schemeClr val="accent3">
                <a:lumMod val="7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sz="4400" b="1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Почка</a:t>
            </a:r>
            <a:r>
              <a:rPr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sz="40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 зачаточный побег. </a:t>
            </a:r>
            <a:endParaRPr sz="40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142874"/>
            <a:ext cx="5005759" cy="6289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Не все почки реализуют свою возможность вырасти в длинный или короткий годичный побег. Некоторые почки не развертываются в побеги в течение многих лет. При этом они остаются живыми, способными при определенных  условиях развиться в листовой или цветоносный побег. Они словно спят, поэтому их называют </a:t>
            </a:r>
            <a:r>
              <a:rPr lang="ru-RU" sz="2400" b="1" i="1" dirty="0">
                <a:solidFill>
                  <a:srgbClr val="7030A0"/>
                </a:solidFill>
              </a:rPr>
              <a:t>спящими почками</a:t>
            </a:r>
            <a:r>
              <a:rPr lang="ru-RU" sz="2400" dirty="0"/>
              <a:t>. </a:t>
            </a:r>
            <a:r>
              <a:rPr lang="ru-RU" sz="2400" dirty="0">
                <a:solidFill>
                  <a:srgbClr val="0070C0"/>
                </a:solidFill>
              </a:rPr>
              <a:t>Когда старый ствол замедляет свой рост или его спиливают, спящие почки трогаются в рост, и из них вырастают облиственные побеги, образуя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пневую</a:t>
            </a: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>
                <a:solidFill>
                  <a:srgbClr val="7030A0"/>
                </a:solidFill>
              </a:rPr>
              <a:t>поросль</a:t>
            </a:r>
            <a:endParaRPr lang="ru-RU" sz="2400" dirty="0"/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5643563" y="5786438"/>
            <a:ext cx="33797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Спящие почки у березы (</a:t>
            </a:r>
            <a:r>
              <a:rPr lang="ru-RU" i="1"/>
              <a:t>А</a:t>
            </a:r>
            <a:r>
              <a:rPr lang="ru-RU"/>
              <a:t>) </a:t>
            </a:r>
          </a:p>
          <a:p>
            <a:pPr algn="ctr"/>
            <a:r>
              <a:rPr lang="ru-RU"/>
              <a:t>и дуба (</a:t>
            </a:r>
            <a:r>
              <a:rPr lang="ru-RU" i="1"/>
              <a:t>Б</a:t>
            </a:r>
            <a:r>
              <a:rPr lang="ru-RU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59" y="548680"/>
            <a:ext cx="3790137" cy="523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4889500" cy="5549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77" y="1146266"/>
            <a:ext cx="4157179" cy="4916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332656"/>
            <a:ext cx="4815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Спящие почки у берёзы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6124654"/>
            <a:ext cx="211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Пнёвая</a:t>
            </a:r>
            <a:r>
              <a:rPr lang="ru-RU" sz="2000" dirty="0" smtClean="0"/>
              <a:t> поросль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216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133" y="44624"/>
            <a:ext cx="8364291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побега из почки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980728"/>
            <a:ext cx="8046603" cy="5736574"/>
          </a:xfrm>
        </p:spPr>
      </p:pic>
    </p:spTree>
    <p:extLst>
      <p:ext uri="{BB962C8B-B14F-4D97-AF65-F5344CB8AC3E}">
        <p14:creationId xmlns:p14="http://schemas.microsoft.com/office/powerpoint/2010/main" val="294810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Ветвление побега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772816"/>
            <a:ext cx="5884041" cy="4824536"/>
          </a:xfrm>
        </p:spPr>
      </p:pic>
    </p:spTree>
    <p:extLst>
      <p:ext uri="{BB962C8B-B14F-4D97-AF65-F5344CB8AC3E}">
        <p14:creationId xmlns:p14="http://schemas.microsoft.com/office/powerpoint/2010/main" val="40684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00188" y="214313"/>
            <a:ext cx="6572250" cy="50006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Определите типы корневых систем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63" y="2071688"/>
            <a:ext cx="142875" cy="2143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4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949325"/>
            <a:ext cx="8140700" cy="576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24" y="620688"/>
            <a:ext cx="4006264" cy="4320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8623" y="515719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Прищипка верхушечной почки усиливает ветвление побега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"/>
            <a:ext cx="4939061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67706" y="5975169"/>
            <a:ext cx="3312368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кроны дерева обрезкой</a:t>
            </a:r>
          </a:p>
        </p:txBody>
      </p:sp>
    </p:spTree>
    <p:extLst>
      <p:ext uri="{BB962C8B-B14F-4D97-AF65-F5344CB8AC3E}">
        <p14:creationId xmlns:p14="http://schemas.microsoft.com/office/powerpoint/2010/main" val="27458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5000">
              <a:schemeClr val="accent3">
                <a:lumMod val="75000"/>
              </a:schemeClr>
            </a:gs>
            <a:gs pos="99000">
              <a:schemeClr val="bg1"/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 из 221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4587" r="2438"/>
          <a:stretch>
            <a:fillRect/>
          </a:stretch>
        </p:blipFill>
        <p:spPr bwMode="auto">
          <a:xfrm>
            <a:off x="2857500" y="2214563"/>
            <a:ext cx="3429000" cy="2228850"/>
          </a:xfrm>
          <a:prstGeom prst="rect">
            <a:avLst/>
          </a:prstGeom>
          <a:ln w="76200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Picture 8" descr="Картинка 22 из 24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/>
          <a:stretch>
            <a:fillRect/>
          </a:stretch>
        </p:blipFill>
        <p:spPr bwMode="auto">
          <a:xfrm>
            <a:off x="5793905" y="4143380"/>
            <a:ext cx="3350095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Картинка 40 из 24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lum bright="-10000" contrast="10000"/>
          </a:blip>
          <a:srcRect b="12305"/>
          <a:stretch>
            <a:fillRect/>
          </a:stretch>
        </p:blipFill>
        <p:spPr bwMode="auto">
          <a:xfrm>
            <a:off x="5429256" y="214290"/>
            <a:ext cx="371477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Картинка 275 из 221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71470" y="4119567"/>
            <a:ext cx="3893371" cy="2595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6" descr="Картинка 84 из 65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2500" t="9375"/>
          <a:stretch>
            <a:fillRect/>
          </a:stretch>
        </p:blipFill>
        <p:spPr bwMode="auto">
          <a:xfrm>
            <a:off x="0" y="0"/>
            <a:ext cx="2500298" cy="3098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8" descr="Картинка 570 из 656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lum contrast="10000"/>
          </a:blip>
          <a:srcRect t="9734" r="7466"/>
          <a:stretch>
            <a:fillRect/>
          </a:stretch>
        </p:blipFill>
        <p:spPr bwMode="auto">
          <a:xfrm>
            <a:off x="2714612" y="0"/>
            <a:ext cx="2714644" cy="1987326"/>
          </a:xfrm>
          <a:prstGeom prst="ellipse">
            <a:avLst/>
          </a:prstGeom>
          <a:noFill/>
        </p:spPr>
      </p:pic>
      <p:pic>
        <p:nvPicPr>
          <p:cNvPr id="9" name="Picture 14" descr="Картинка 185 из 248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lum bright="-10000" contrast="10000"/>
          </a:blip>
          <a:srcRect l="11943" t="3191" r="16401"/>
          <a:stretch>
            <a:fillRect/>
          </a:stretch>
        </p:blipFill>
        <p:spPr bwMode="auto">
          <a:xfrm>
            <a:off x="3714744" y="4572008"/>
            <a:ext cx="2143140" cy="2166938"/>
          </a:xfrm>
          <a:prstGeom prst="ellipse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44" y="2071678"/>
            <a:ext cx="8786874" cy="2643206"/>
          </a:xfrm>
          <a:prstGeom prst="wave">
            <a:avLst>
              <a:gd name="adj1" fmla="val 5581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ТОПИАРНОЕ  ИСКУССТВО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1950" y="3108325"/>
            <a:ext cx="914400" cy="2286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611188" y="481013"/>
            <a:ext cx="8137525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      При удалении верхушечной почки образуется много боковых побегов. 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Это свойство используется в садоводстве и цветоводстве. Растениеводы прищипкой верхушки  заставляют побег сильнее ветвиться.</a:t>
            </a: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Segoe UI"/>
              </a:rPr>
              <a:t> 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592388"/>
            <a:ext cx="4392612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2592388"/>
            <a:ext cx="40322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477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813" y="785813"/>
            <a:ext cx="7643812" cy="55721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320" indent="-27432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Почка – зачаток нового побега.</a:t>
            </a:r>
          </a:p>
          <a:p>
            <a:pPr marL="274320" indent="-27432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Снаружи почка покрыта почечными чешуями, защищающими ее внутренние части. Почки могут быть </a:t>
            </a:r>
            <a:r>
              <a:rPr lang="ru-RU" sz="32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вегетативными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и </a:t>
            </a:r>
            <a:r>
              <a:rPr lang="ru-RU" sz="32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генеративными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 marL="274320" indent="-27432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Главные функции почек – образование побегов, нарастание растения в длину и его ветвление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</a:t>
            </a:r>
            <a:r>
              <a:rPr lang="ru-RU" smtClean="0"/>
              <a:t>8 рис.46 </a:t>
            </a:r>
            <a:r>
              <a:rPr lang="ru-RU" dirty="0" smtClean="0"/>
              <a:t>стр44(</a:t>
            </a:r>
            <a:r>
              <a:rPr lang="ru-RU" dirty="0" err="1" smtClean="0"/>
              <a:t>ст.уч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П.10 рис.33 стр.52(</a:t>
            </a:r>
            <a:r>
              <a:rPr lang="ru-RU" dirty="0" err="1" smtClean="0"/>
              <a:t>нов.уч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Ответить на вопросы в конце параграфа</a:t>
            </a:r>
          </a:p>
          <a:p>
            <a:r>
              <a:rPr lang="ru-RU" dirty="0" smtClean="0"/>
              <a:t>Провести исследование побега домашнего растения</a:t>
            </a:r>
          </a:p>
        </p:txBody>
      </p:sp>
    </p:spTree>
    <p:extLst>
      <p:ext uri="{BB962C8B-B14F-4D97-AF65-F5344CB8AC3E}">
        <p14:creationId xmlns:p14="http://schemas.microsoft.com/office/powerpoint/2010/main" val="2009587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848535"/>
              </p:ext>
            </p:extLst>
          </p:nvPr>
        </p:nvGraphicFramePr>
        <p:xfrm>
          <a:off x="395536" y="332657"/>
          <a:ext cx="8352929" cy="6408714"/>
        </p:xfrm>
        <a:graphic>
          <a:graphicData uri="http://schemas.openxmlformats.org/drawingml/2006/table">
            <a:tbl>
              <a:tblPr firstRow="1" firstCol="1" bandRow="1"/>
              <a:tblGrid>
                <a:gridCol w="504056">
                  <a:extLst>
                    <a:ext uri="{9D8B030D-6E8A-4147-A177-3AD203B41FA5}">
                      <a16:colId xmlns:a16="http://schemas.microsoft.com/office/drawing/2014/main" val="360496527"/>
                    </a:ext>
                  </a:extLst>
                </a:gridCol>
                <a:gridCol w="3475885">
                  <a:extLst>
                    <a:ext uri="{9D8B030D-6E8A-4147-A177-3AD203B41FA5}">
                      <a16:colId xmlns:a16="http://schemas.microsoft.com/office/drawing/2014/main" val="1016397736"/>
                    </a:ext>
                  </a:extLst>
                </a:gridCol>
                <a:gridCol w="1636683">
                  <a:extLst>
                    <a:ext uri="{9D8B030D-6E8A-4147-A177-3AD203B41FA5}">
                      <a16:colId xmlns:a16="http://schemas.microsoft.com/office/drawing/2014/main" val="329616058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75711413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val="154605518"/>
                    </a:ext>
                  </a:extLst>
                </a:gridCol>
              </a:tblGrid>
              <a:tr h="28525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Характеристики почки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Виды почек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316340"/>
                  </a:ext>
                </a:extLst>
              </a:tr>
              <a:tr h="3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Верхушечная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Придаточная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Боковая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69994"/>
                  </a:ext>
                </a:extLst>
              </a:tr>
              <a:tr h="3000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Расположение почки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978102"/>
                  </a:ext>
                </a:extLst>
              </a:tr>
              <a:tr h="513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1)расположена в пазухе листа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24475"/>
                  </a:ext>
                </a:extLst>
              </a:tr>
              <a:tr h="513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2)находится вне пазухи листа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2042534"/>
                  </a:ext>
                </a:extLst>
              </a:tr>
              <a:tr h="513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3)находится на верхушке стебля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4731222"/>
                  </a:ext>
                </a:extLst>
              </a:tr>
              <a:tr h="3000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почки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981959"/>
                  </a:ext>
                </a:extLst>
              </a:tr>
              <a:tr h="769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1)обеспечивает рост многолетнего побега в длину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230809"/>
                  </a:ext>
                </a:extLst>
              </a:tr>
              <a:tr h="513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2)обеспечивает ветвление побега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384547"/>
                  </a:ext>
                </a:extLst>
              </a:tr>
              <a:tr h="600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3)из почки развивается случайный побег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739861"/>
                  </a:ext>
                </a:extLst>
              </a:tr>
              <a:tr h="600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побега, развивающегося из почки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011074"/>
                  </a:ext>
                </a:extLst>
              </a:tr>
              <a:tr h="3000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1)образуется боковой побег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677435"/>
                  </a:ext>
                </a:extLst>
              </a:tr>
              <a:tr h="900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2)образуется главный побег, развивающийся из почки зародыша семени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9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114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415019"/>
              </p:ext>
            </p:extLst>
          </p:nvPr>
        </p:nvGraphicFramePr>
        <p:xfrm>
          <a:off x="323528" y="188639"/>
          <a:ext cx="8568953" cy="6277250"/>
        </p:xfrm>
        <a:graphic>
          <a:graphicData uri="http://schemas.openxmlformats.org/drawingml/2006/table">
            <a:tbl>
              <a:tblPr firstRow="1" firstCol="1" bandRow="1"/>
              <a:tblGrid>
                <a:gridCol w="432048">
                  <a:extLst>
                    <a:ext uri="{9D8B030D-6E8A-4147-A177-3AD203B41FA5}">
                      <a16:colId xmlns:a16="http://schemas.microsoft.com/office/drawing/2014/main" val="1465172574"/>
                    </a:ext>
                  </a:extLst>
                </a:gridCol>
                <a:gridCol w="3650823">
                  <a:extLst>
                    <a:ext uri="{9D8B030D-6E8A-4147-A177-3AD203B41FA5}">
                      <a16:colId xmlns:a16="http://schemas.microsoft.com/office/drawing/2014/main" val="3176110714"/>
                    </a:ext>
                  </a:extLst>
                </a:gridCol>
                <a:gridCol w="1494884">
                  <a:extLst>
                    <a:ext uri="{9D8B030D-6E8A-4147-A177-3AD203B41FA5}">
                      <a16:colId xmlns:a16="http://schemas.microsoft.com/office/drawing/2014/main" val="4121863663"/>
                    </a:ext>
                  </a:extLst>
                </a:gridCol>
                <a:gridCol w="1495599">
                  <a:extLst>
                    <a:ext uri="{9D8B030D-6E8A-4147-A177-3AD203B41FA5}">
                      <a16:colId xmlns:a16="http://schemas.microsoft.com/office/drawing/2014/main" val="1759178474"/>
                    </a:ext>
                  </a:extLst>
                </a:gridCol>
                <a:gridCol w="1495599">
                  <a:extLst>
                    <a:ext uri="{9D8B030D-6E8A-4147-A177-3AD203B41FA5}">
                      <a16:colId xmlns:a16="http://schemas.microsoft.com/office/drawing/2014/main" val="3307013828"/>
                    </a:ext>
                  </a:extLst>
                </a:gridCol>
              </a:tblGrid>
              <a:tr h="27292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Характеристики почки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Виды почек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424926"/>
                  </a:ext>
                </a:extLst>
              </a:tr>
              <a:tr h="2729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Верхушечная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Придаточная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Боковая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20312"/>
                  </a:ext>
                </a:extLst>
              </a:tr>
              <a:tr h="2729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Расположение почки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594328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1)расположена в пазухе листа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00071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2)находится вне пазухи листа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394514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3)находится на верхушке стебля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877019"/>
                  </a:ext>
                </a:extLst>
              </a:tr>
              <a:tr h="2729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почки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090071"/>
                  </a:ext>
                </a:extLst>
              </a:tr>
              <a:tr h="8187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1)обеспечивает рост многолетнего побега в длину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897473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2)обеспечивает ветвление побега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044779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3)из почки развивается случайный побег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77081"/>
                  </a:ext>
                </a:extLst>
              </a:tr>
              <a:tr h="545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побега, развивающегося из почки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115942"/>
                  </a:ext>
                </a:extLst>
              </a:tr>
              <a:tr h="2729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1)образуется боковой побег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305499"/>
                  </a:ext>
                </a:extLst>
              </a:tr>
              <a:tr h="8187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2)образуется главный побег, развивающийся из почки зародыша семени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01" marR="55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724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647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/>
            </a:gs>
            <a:gs pos="50000">
              <a:schemeClr val="accent3">
                <a:lumMod val="75000"/>
              </a:schemeClr>
            </a:gs>
            <a:gs pos="100000">
              <a:schemeClr val="accent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75" y="203200"/>
            <a:ext cx="8929688" cy="61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ЛАБОРАТОРНАЯ РАБОТА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Строение почек. Расположение почек на стебле</a:t>
            </a:r>
          </a:p>
          <a:p>
            <a:pPr eaLnBrk="0" hangingPunct="0">
              <a:defRPr/>
            </a:pPr>
            <a:r>
              <a:rPr lang="ru-RU" sz="2200" b="1" i="1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сформировать представление о почке как о зачаточном побеге</a:t>
            </a:r>
          </a:p>
          <a:p>
            <a:pPr eaLnBrk="0" hangingPunct="0">
              <a:defRPr/>
            </a:pPr>
            <a:r>
              <a:rPr lang="ru-RU" sz="2200" b="1" i="1" u="sng" dirty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побеги клена, тополя, смородины</a:t>
            </a:r>
          </a:p>
          <a:p>
            <a:pPr eaLnBrk="0" hangingPunct="0"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ХОД РАБОТЫ: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 Рассмотрите побеги разных растений. Определите и зарисуйте расположение почек на стебле.</a:t>
            </a:r>
          </a:p>
          <a:p>
            <a:pPr eaLnBrk="0" hangingPunct="0"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Отделите почку от побега, рассмотрите ее внешнее строение. Какие приспособления имеются у почек к перенесению неблагоприятных условий?</a:t>
            </a:r>
          </a:p>
          <a:p>
            <a:pPr eaLnBrk="0" hangingPunct="0"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Разрежьте вегетативную почку вдоль, рассмотрите ее под лупой.            С помощью рисунка найдите чешуйки зачаточный стебель, зачаточные листья и конус нарастания. Зарисуйте вегетативную почку в разрезе и подпишите названия ее частей.</a:t>
            </a:r>
          </a:p>
          <a:p>
            <a:pPr eaLnBrk="0" hangingPunct="0"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4. Изучите генеративную почку. Что общего и чем различаются вегетативные и цветочные почки? </a:t>
            </a:r>
          </a:p>
          <a:p>
            <a:pPr eaLnBrk="0" hangingPunct="0"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5. Сделайте вывод, в котором докажите положение, что почка – зачаточный побег.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Что я узнал нового на уроке?</a:t>
            </a: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Сегодня на уроке я научился?</a:t>
            </a: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Пригодиться мне это в жизни?</a:t>
            </a: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Что мне не понятно?</a:t>
            </a: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Вам было интересно на уроке?</a:t>
            </a: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Как бы вы оценили свое участие на уроке?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70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2770337"/>
            <a:ext cx="8028384" cy="1373043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Georgia" pitchFamily="18" charset="0"/>
              </a:rPr>
              <a:t>ПОБЕГ. </a:t>
            </a:r>
            <a:r>
              <a:rPr lang="ru-RU" sz="6000" dirty="0" smtClean="0">
                <a:latin typeface="Georgia" pitchFamily="18" charset="0"/>
              </a:rPr>
              <a:t>Развитие побега из…….</a:t>
            </a: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05425"/>
          </a:xfrm>
        </p:spPr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№3 Впишите на месте пропусков соответствующие буквы или слова: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1)Стебель с расположенными на нем листьями и почками называют …….. 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2)Боковой орган побега - это……….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3)Участок стебля, несущий лист, называют ……..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Участок между соседними узлами  - это……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(а)лист   б)узел   в)побег   г)междоузлие   д)пазуха листа)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418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80720"/>
          </a:xfrm>
        </p:spPr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№3 Впишите на месте пропусков соответствующие буквы или слова: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1)Стебель с расположенными на нем листьями и почками называют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побегом.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2)Боковой орган побега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3)Участок стебля, несущий лист, называют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узлом.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Участок между соседними узлами  -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междоузлие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а)лист   б)узел   в)побег   г)междоузлие   д)пазуха листа)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9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4163"/>
            <a:ext cx="5080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3824288"/>
            <a:ext cx="52546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C:\Users\Светлана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t="10330" r="2338"/>
          <a:stretch>
            <a:fillRect/>
          </a:stretch>
        </p:blipFill>
        <p:spPr bwMode="auto">
          <a:xfrm>
            <a:off x="2860675" y="84138"/>
            <a:ext cx="3921125" cy="676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 rot="10800000">
            <a:off x="4857750" y="322263"/>
            <a:ext cx="1714500" cy="320675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6215063" y="4429125"/>
            <a:ext cx="1714500" cy="28575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071688" y="857250"/>
            <a:ext cx="257175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Дуга 31"/>
          <p:cNvSpPr/>
          <p:nvPr/>
        </p:nvSpPr>
        <p:spPr>
          <a:xfrm rot="18646752">
            <a:off x="4259262" y="5013326"/>
            <a:ext cx="811213" cy="563562"/>
          </a:xfrm>
          <a:prstGeom prst="arc">
            <a:avLst>
              <a:gd name="adj1" fmla="val 12110666"/>
              <a:gd name="adj2" fmla="val 105839"/>
            </a:avLst>
          </a:prstGeom>
          <a:ln w="5715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Кольцо 38"/>
          <p:cNvSpPr/>
          <p:nvPr/>
        </p:nvSpPr>
        <p:spPr>
          <a:xfrm>
            <a:off x="4572000" y="1714500"/>
            <a:ext cx="500063" cy="500063"/>
          </a:xfrm>
          <a:prstGeom prst="donut">
            <a:avLst>
              <a:gd name="adj" fmla="val 66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2143125" y="6286500"/>
            <a:ext cx="257175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1438" y="6000750"/>
            <a:ext cx="23574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СТЕБЕЛЬ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786688" y="4130675"/>
            <a:ext cx="1419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00313" y="4071938"/>
            <a:ext cx="23574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ПАЗУХА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786438" y="2500313"/>
            <a:ext cx="3357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МЕЖДОУЗЛИЕ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86125" y="1500188"/>
            <a:ext cx="13477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УЗЕЛ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4313" y="285750"/>
            <a:ext cx="2357437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БОКОВАЯ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(пазушная) ПОЧКА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500688" y="0"/>
            <a:ext cx="385762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ВЕРХУШЕЧНАЯ ПОЧКА</a:t>
            </a:r>
          </a:p>
        </p:txBody>
      </p:sp>
      <p:sp>
        <p:nvSpPr>
          <p:cNvPr id="18" name="Правая фигурная скобка 17"/>
          <p:cNvSpPr/>
          <p:nvPr/>
        </p:nvSpPr>
        <p:spPr>
          <a:xfrm>
            <a:off x="4857750" y="2000250"/>
            <a:ext cx="428625" cy="1571625"/>
          </a:xfrm>
          <a:prstGeom prst="rightBrace">
            <a:avLst>
              <a:gd name="adj1" fmla="val 8333"/>
              <a:gd name="adj2" fmla="val 49091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5000">
              <a:schemeClr val="accent3">
                <a:lumMod val="75000"/>
              </a:schemeClr>
            </a:gs>
            <a:gs pos="99000">
              <a:schemeClr val="accent3">
                <a:lumMod val="86000"/>
                <a:lumOff val="14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39700"/>
            <a:ext cx="9144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РАСПОЛОЖЕНИЕ ПОЧЕК НА СТЕБЛЕ</a:t>
            </a:r>
          </a:p>
        </p:txBody>
      </p:sp>
      <p:pic>
        <p:nvPicPr>
          <p:cNvPr id="8" name="Picture 5" descr="Расположение почек на стеб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42" y="753172"/>
            <a:ext cx="8001024" cy="594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24" y="1989562"/>
            <a:ext cx="8682964" cy="4809026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500188" y="285750"/>
            <a:ext cx="6215062" cy="8572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Виды побегов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72572"/>
            <a:ext cx="3286125" cy="7143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Укороченные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272572"/>
            <a:ext cx="3429000" cy="7143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Удлинённые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Segoe UI"/>
      </a:majorFont>
      <a:minorFont>
        <a:latin typeface="Arial"/>
        <a:ea typeface=""/>
        <a:cs typeface="Segoe U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Segoe UI"/>
      </a:majorFont>
      <a:minorFont>
        <a:latin typeface="Arial"/>
        <a:ea typeface=""/>
        <a:cs typeface="Segoe U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1016</TotalTime>
  <Words>662</Words>
  <Application>Microsoft Office PowerPoint</Application>
  <PresentationFormat>Экран (4:3)</PresentationFormat>
  <Paragraphs>219</Paragraphs>
  <Slides>28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28</vt:i4>
      </vt:variant>
    </vt:vector>
  </HeadingPairs>
  <TitlesOfParts>
    <vt:vector size="39" baseType="lpstr">
      <vt:lpstr>Microsoft YaHei</vt:lpstr>
      <vt:lpstr>Arial</vt:lpstr>
      <vt:lpstr>Calibri</vt:lpstr>
      <vt:lpstr>Georgia</vt:lpstr>
      <vt:lpstr>Segoe UI</vt:lpstr>
      <vt:lpstr>Times New Roman</vt:lpstr>
      <vt:lpstr>Wingdings</vt:lpstr>
      <vt:lpstr>природа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ПОБЕГ. Развитие побега из…….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ПОЧЕК:</vt:lpstr>
      <vt:lpstr>Презентация PowerPoint</vt:lpstr>
      <vt:lpstr>Строение генеративной (цветочной) почки 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побега из почки</vt:lpstr>
      <vt:lpstr>Ветвление побега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  <vt:lpstr>Презентация PowerPoint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ПОБЕГ И ПОЧКИ</dc:title>
  <dc:creator>Светлана</dc:creator>
  <cp:lastModifiedBy>User</cp:lastModifiedBy>
  <cp:revision>107</cp:revision>
  <dcterms:created xsi:type="dcterms:W3CDTF">2011-01-02T19:05:33Z</dcterms:created>
  <dcterms:modified xsi:type="dcterms:W3CDTF">2024-12-02T20:39:49Z</dcterms:modified>
</cp:coreProperties>
</file>