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8" r:id="rId3"/>
    <p:sldId id="259" r:id="rId4"/>
    <p:sldId id="266" r:id="rId5"/>
    <p:sldId id="265" r:id="rId6"/>
    <p:sldId id="263" r:id="rId7"/>
    <p:sldId id="267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B6AE-9CC6-46D5-8940-A24D039EB170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0961-E133-4F22-9901-EB959BDEFC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B6AE-9CC6-46D5-8940-A24D039EB170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0961-E133-4F22-9901-EB959BDEFC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B6AE-9CC6-46D5-8940-A24D039EB170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0961-E133-4F22-9901-EB959BDEFC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B6AE-9CC6-46D5-8940-A24D039EB170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0961-E133-4F22-9901-EB959BDEFC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B6AE-9CC6-46D5-8940-A24D039EB170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0961-E133-4F22-9901-EB959BDEFC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B6AE-9CC6-46D5-8940-A24D039EB170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0961-E133-4F22-9901-EB959BDEFC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B6AE-9CC6-46D5-8940-A24D039EB170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0961-E133-4F22-9901-EB959BDEFC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B6AE-9CC6-46D5-8940-A24D039EB170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0961-E133-4F22-9901-EB959BDEFC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B6AE-9CC6-46D5-8940-A24D039EB170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0961-E133-4F22-9901-EB959BDEFC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B6AE-9CC6-46D5-8940-A24D039EB170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0961-E133-4F22-9901-EB959BDEFC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B6AE-9CC6-46D5-8940-A24D039EB170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0961-E133-4F22-9901-EB959BDEFC20}" type="slidenum">
              <a:rPr lang="ru-RU" smtClean="0"/>
              <a:t>‹#›</a:t>
            </a:fld>
            <a:endParaRPr lang="ru-RU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ru-RU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0B6AE-9CC6-46D5-8940-A24D039EB170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90961-E133-4F22-9901-EB959BDEFC20}" type="slidenum">
              <a:rPr lang="ru-RU" smtClean="0"/>
              <a:t>‹#›</a:t>
            </a:fld>
            <a:endParaRPr lang="ru-RU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9442" y="1504556"/>
            <a:ext cx="7117180" cy="1924444"/>
          </a:xfrm>
        </p:spPr>
        <p:txBody>
          <a:bodyPr/>
          <a:lstStyle/>
          <a:p>
            <a:pPr algn="ctr"/>
            <a:r>
              <a:rPr lang="ru-RU" i="1" dirty="0"/>
              <a:t>Современные формы и методы оценивания обучающихся в рамках современного урока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066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7831D43-3D13-09BF-071F-6FEDDDA66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9443" y="260648"/>
            <a:ext cx="7125113" cy="1241108"/>
          </a:xfrm>
        </p:spPr>
        <p:txBody>
          <a:bodyPr/>
          <a:lstStyle/>
          <a:p>
            <a:r>
              <a:rPr lang="ru-RU" sz="2400" dirty="0"/>
              <a:t>По ФГОС выделяют четыре основных типа урока в зависимости от поставленных целей: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0AC390C-67E2-D72E-54B1-B7110C1D8041}"/>
              </a:ext>
            </a:extLst>
          </p:cNvPr>
          <p:cNvSpPr txBox="1"/>
          <p:nvPr/>
        </p:nvSpPr>
        <p:spPr>
          <a:xfrm>
            <a:off x="611560" y="1628800"/>
            <a:ext cx="7920880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b="1" dirty="0"/>
              <a:t>Урок открытия новых знаний, обретения новых умений и навыков</a:t>
            </a:r>
            <a:r>
              <a:rPr lang="ru-RU" dirty="0"/>
              <a:t>. Цель: научить детей новым способам нахождения знания, ввести новые понятия, термины.</a:t>
            </a:r>
          </a:p>
          <a:p>
            <a:pPr marL="342900" indent="-342900">
              <a:buAutoNum type="arabicPeriod"/>
            </a:pPr>
            <a:endParaRPr lang="ru-RU" b="1" dirty="0"/>
          </a:p>
          <a:p>
            <a:pPr marL="342900" indent="-342900">
              <a:buAutoNum type="arabicPeriod"/>
            </a:pPr>
            <a:r>
              <a:rPr lang="ru-RU" b="1" dirty="0"/>
              <a:t>Урок рефлексии</a:t>
            </a:r>
            <a:r>
              <a:rPr lang="ru-RU" dirty="0"/>
              <a:t>. Цель: формировать у учеников способность к рефлексии коррекционно-контрольного типа, научить детей находить причину своих затруднений, самостоятельно строить алгоритм действий по устранению затруднений.</a:t>
            </a:r>
          </a:p>
          <a:p>
            <a:pPr marL="342900" indent="-342900">
              <a:buAutoNum type="arabicPeriod"/>
            </a:pPr>
            <a:endParaRPr lang="ru-RU" b="1" dirty="0"/>
          </a:p>
          <a:p>
            <a:pPr marL="342900" indent="-342900">
              <a:buAutoNum type="arabicPeriod"/>
            </a:pPr>
            <a:r>
              <a:rPr lang="ru-RU" b="1" dirty="0"/>
              <a:t>Урок общеметодологической направленности</a:t>
            </a:r>
            <a:r>
              <a:rPr lang="ru-RU" dirty="0"/>
              <a:t>. Цель: развить умение строить теоретические предположения о дальнейшем развитии темы, научить видению нового знания в структуре общего курса.</a:t>
            </a:r>
          </a:p>
          <a:p>
            <a:pPr marL="342900" indent="-342900">
              <a:buAutoNum type="arabicPeriod"/>
            </a:pPr>
            <a:endParaRPr lang="ru-RU" dirty="0"/>
          </a:p>
          <a:p>
            <a:pPr marL="342900" indent="-342900">
              <a:buAutoNum type="arabicPeriod"/>
            </a:pPr>
            <a:r>
              <a:rPr lang="ru-RU" b="1" dirty="0"/>
              <a:t>Урок развивающего контроля</a:t>
            </a:r>
            <a:r>
              <a:rPr lang="ru-RU" dirty="0"/>
              <a:t>. Цель: научить детей способам самоконтроля и взаимоконтроля, формировать способности, позволяющие осуществлять контроль.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982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500" y="1058813"/>
            <a:ext cx="8712968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ru-RU" sz="2800" dirty="0" err="1"/>
              <a:t>Безотметочное</a:t>
            </a:r>
            <a:r>
              <a:rPr lang="ru-RU" sz="2800" dirty="0"/>
              <a:t> </a:t>
            </a:r>
            <a:r>
              <a:rPr lang="ru-RU" sz="2800" dirty="0" smtClean="0"/>
              <a:t>оценивание</a:t>
            </a:r>
            <a:endParaRPr lang="en-US" sz="2800" dirty="0" smtClean="0"/>
          </a:p>
          <a:p>
            <a:pPr marL="514350" indent="-514350">
              <a:buAutoNum type="arabicPeriod"/>
            </a:pPr>
            <a:endParaRPr lang="en-US" sz="2800" dirty="0" smtClean="0"/>
          </a:p>
          <a:p>
            <a:pPr marL="514350" indent="-514350">
              <a:buAutoNum type="arabicPeriod"/>
            </a:pPr>
            <a:r>
              <a:rPr lang="ru-RU" sz="2800" dirty="0" err="1" smtClean="0"/>
              <a:t>Самооценивание</a:t>
            </a:r>
            <a:endParaRPr lang="en-US" sz="2800" dirty="0" smtClean="0"/>
          </a:p>
          <a:p>
            <a:pPr marL="514350" indent="-514350">
              <a:buAutoNum type="arabicPeriod"/>
            </a:pPr>
            <a:endParaRPr lang="en-US" sz="2800" dirty="0" smtClean="0"/>
          </a:p>
          <a:p>
            <a:r>
              <a:rPr lang="ru-RU" sz="2800" dirty="0" smtClean="0"/>
              <a:t>3</a:t>
            </a:r>
            <a:r>
              <a:rPr lang="ru-RU" sz="2800" dirty="0"/>
              <a:t>. </a:t>
            </a:r>
            <a:r>
              <a:rPr lang="ru-RU" sz="2800" dirty="0" err="1" smtClean="0"/>
              <a:t>Взаимооценивание</a:t>
            </a:r>
            <a:endParaRPr lang="en-US" sz="2800" dirty="0" smtClean="0"/>
          </a:p>
          <a:p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>4</a:t>
            </a:r>
            <a:r>
              <a:rPr lang="ru-RU" sz="2800" dirty="0"/>
              <a:t>. </a:t>
            </a:r>
            <a:r>
              <a:rPr lang="ru-RU" sz="2800" dirty="0" smtClean="0"/>
              <a:t>Портфолио</a:t>
            </a:r>
            <a:endParaRPr lang="en-US" sz="2800" dirty="0" smtClean="0"/>
          </a:p>
          <a:p>
            <a:endParaRPr lang="ru-RU" sz="2800" dirty="0">
              <a:ea typeface="Times New Roman" panose="02020603050405020304" pitchFamily="18" charset="0"/>
            </a:endParaRPr>
          </a:p>
          <a:p>
            <a:pPr algn="just"/>
            <a:r>
              <a:rPr lang="ru-RU" sz="2800" dirty="0">
                <a:ea typeface="Times New Roman" panose="02020603050405020304" pitchFamily="18" charset="0"/>
              </a:rPr>
              <a:t>5. </a:t>
            </a:r>
            <a:r>
              <a:rPr lang="ru-RU" sz="2800" u="sng" dirty="0" err="1">
                <a:ea typeface="Times New Roman" panose="02020603050405020304" pitchFamily="18" charset="0"/>
              </a:rPr>
              <a:t>Рейтинго</a:t>
            </a:r>
            <a:r>
              <a:rPr lang="ru-RU" sz="2800" u="sng" dirty="0">
                <a:ea typeface="Times New Roman" panose="02020603050405020304" pitchFamily="18" charset="0"/>
              </a:rPr>
              <a:t>-накопительная система (РНС</a:t>
            </a:r>
            <a:r>
              <a:rPr lang="ru-RU" sz="2800" u="sng" dirty="0" smtClean="0">
                <a:ea typeface="Times New Roman" panose="02020603050405020304" pitchFamily="18" charset="0"/>
              </a:rPr>
              <a:t>)</a:t>
            </a:r>
            <a:endParaRPr lang="en-US" sz="2800" u="sng" dirty="0" smtClean="0">
              <a:ea typeface="Times New Roman" panose="02020603050405020304" pitchFamily="18" charset="0"/>
            </a:endParaRPr>
          </a:p>
          <a:p>
            <a:pPr algn="just"/>
            <a:endParaRPr lang="en-US" sz="2800" u="sng" dirty="0" smtClean="0">
              <a:ea typeface="Times New Roman" panose="02020603050405020304" pitchFamily="18" charset="0"/>
            </a:endParaRPr>
          </a:p>
          <a:p>
            <a:pPr algn="just"/>
            <a:r>
              <a:rPr lang="ru-RU" sz="2800" dirty="0">
                <a:ea typeface="Times New Roman" panose="02020603050405020304" pitchFamily="18" charset="0"/>
              </a:rPr>
              <a:t>6. </a:t>
            </a:r>
            <a:r>
              <a:rPr lang="ru-RU" sz="2800" dirty="0" smtClean="0">
                <a:ea typeface="Times New Roman" panose="02020603050405020304" pitchFamily="18" charset="0"/>
              </a:rPr>
              <a:t>Тестирование</a:t>
            </a:r>
            <a:endParaRPr lang="en-US" sz="2800" dirty="0" smtClean="0">
              <a:ea typeface="Times New Roman" panose="02020603050405020304" pitchFamily="18" charset="0"/>
            </a:endParaRPr>
          </a:p>
          <a:p>
            <a:pPr algn="just"/>
            <a:endParaRPr lang="ru-RU" sz="2800" dirty="0">
              <a:ea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ea typeface="Times New Roman" panose="02020603050405020304" pitchFamily="18" charset="0"/>
              </a:rPr>
              <a:t>7</a:t>
            </a:r>
            <a:r>
              <a:rPr lang="ru-RU" sz="2800" dirty="0">
                <a:ea typeface="Times New Roman" panose="02020603050405020304" pitchFamily="18" charset="0"/>
              </a:rPr>
              <a:t>. Экспресс – опрос («Летучка</a:t>
            </a:r>
            <a:r>
              <a:rPr lang="ru-RU" sz="2800" dirty="0" smtClean="0">
                <a:ea typeface="Times New Roman" panose="02020603050405020304" pitchFamily="18" charset="0"/>
              </a:rPr>
              <a:t>»)</a:t>
            </a:r>
            <a:endParaRPr lang="en-US" sz="2800" dirty="0" smtClean="0">
              <a:ea typeface="Times New Roman" panose="02020603050405020304" pitchFamily="18" charset="0"/>
            </a:endParaRPr>
          </a:p>
          <a:p>
            <a:pPr algn="just"/>
            <a:endParaRPr lang="ru-RU" sz="2800" dirty="0">
              <a:ea typeface="Times New Roman" panose="02020603050405020304" pitchFamily="18" charset="0"/>
            </a:endParaRPr>
          </a:p>
          <a:p>
            <a:pPr algn="just"/>
            <a:endParaRPr lang="ru-RU" sz="2800" u="sng" dirty="0">
              <a:ea typeface="Times New Roman" panose="02020603050405020304" pitchFamily="18" charset="0"/>
            </a:endParaRPr>
          </a:p>
          <a:p>
            <a:endParaRPr lang="ru-RU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1EA14F8-BA9F-FE38-DA5E-19558B890C0C}"/>
              </a:ext>
            </a:extLst>
          </p:cNvPr>
          <p:cNvSpPr txBox="1"/>
          <p:nvPr/>
        </p:nvSpPr>
        <p:spPr>
          <a:xfrm>
            <a:off x="537529" y="125944"/>
            <a:ext cx="777686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/>
              <a:t>Формы и методы оценивания:</a:t>
            </a:r>
          </a:p>
        </p:txBody>
      </p:sp>
    </p:spTree>
    <p:extLst>
      <p:ext uri="{BB962C8B-B14F-4D97-AF65-F5344CB8AC3E}">
        <p14:creationId xmlns:p14="http://schemas.microsoft.com/office/powerpoint/2010/main" val="357224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924" y="404664"/>
            <a:ext cx="835292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ea typeface="Times New Roman" panose="02020603050405020304" pitchFamily="18" charset="0"/>
              </a:rPr>
              <a:t>8. Расширенный </a:t>
            </a:r>
            <a:r>
              <a:rPr lang="ru-RU" sz="2800" dirty="0" smtClean="0">
                <a:ea typeface="Times New Roman" panose="02020603050405020304" pitchFamily="18" charset="0"/>
              </a:rPr>
              <a:t>опрос</a:t>
            </a:r>
            <a:endParaRPr lang="en-US" sz="2800" dirty="0" smtClean="0">
              <a:ea typeface="Times New Roman" panose="02020603050405020304" pitchFamily="18" charset="0"/>
            </a:endParaRPr>
          </a:p>
          <a:p>
            <a:pPr algn="just"/>
            <a:endParaRPr lang="ru-RU" sz="2800" dirty="0">
              <a:ea typeface="Times New Roman" panose="02020603050405020304" pitchFamily="18" charset="0"/>
            </a:endParaRPr>
          </a:p>
          <a:p>
            <a:pPr algn="just"/>
            <a:r>
              <a:rPr lang="ru-RU" sz="2800" dirty="0">
                <a:ea typeface="Calibri" panose="020F0502020204030204" pitchFamily="34" charset="0"/>
              </a:rPr>
              <a:t>9. Игровые методы </a:t>
            </a:r>
            <a:r>
              <a:rPr lang="ru-RU" sz="2800" dirty="0" smtClean="0">
                <a:ea typeface="Calibri" panose="020F0502020204030204" pitchFamily="34" charset="0"/>
              </a:rPr>
              <a:t>оценивания</a:t>
            </a:r>
            <a:endParaRPr lang="en-US" sz="2800" dirty="0" smtClean="0">
              <a:ea typeface="Calibri" panose="020F0502020204030204" pitchFamily="34" charset="0"/>
            </a:endParaRPr>
          </a:p>
          <a:p>
            <a:pPr algn="just"/>
            <a:endParaRPr lang="ru-RU" sz="2800" dirty="0">
              <a:ea typeface="Calibri" panose="020F0502020204030204" pitchFamily="34" charset="0"/>
            </a:endParaRPr>
          </a:p>
          <a:p>
            <a:pPr algn="just"/>
            <a:r>
              <a:rPr lang="ru-RU" sz="2800" dirty="0">
                <a:ea typeface="Times New Roman" panose="02020603050405020304" pitchFamily="18" charset="0"/>
              </a:rPr>
              <a:t>10. Контрольное упражнение</a:t>
            </a:r>
          </a:p>
          <a:p>
            <a:pPr algn="just"/>
            <a:endParaRPr lang="en-US" sz="2800" dirty="0" smtClean="0">
              <a:latin typeface="+mj-lt"/>
              <a:ea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latin typeface="+mj-lt"/>
                <a:ea typeface="Times New Roman" panose="02020603050405020304" pitchFamily="18" charset="0"/>
              </a:rPr>
              <a:t>11</a:t>
            </a:r>
            <a:r>
              <a:rPr lang="ru-RU" sz="2800" dirty="0">
                <a:latin typeface="+mj-lt"/>
                <a:ea typeface="Times New Roman" panose="02020603050405020304" pitchFamily="18" charset="0"/>
              </a:rPr>
              <a:t>. </a:t>
            </a:r>
            <a:r>
              <a:rPr lang="ru-RU" sz="2800" dirty="0" smtClean="0">
                <a:latin typeface="+mj-lt"/>
                <a:ea typeface="Times New Roman" panose="02020603050405020304" pitchFamily="18" charset="0"/>
              </a:rPr>
              <a:t>Наблюдение</a:t>
            </a:r>
            <a:endParaRPr lang="en-US" sz="2800" dirty="0" smtClean="0">
              <a:latin typeface="+mj-lt"/>
              <a:ea typeface="Times New Roman" panose="02020603050405020304" pitchFamily="18" charset="0"/>
            </a:endParaRPr>
          </a:p>
          <a:p>
            <a:pPr algn="just"/>
            <a:endParaRPr lang="en-US" sz="2800" dirty="0" smtClean="0">
              <a:ea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ea typeface="Times New Roman" panose="02020603050405020304" pitchFamily="18" charset="0"/>
              </a:rPr>
              <a:t>12</a:t>
            </a:r>
            <a:r>
              <a:rPr lang="ru-RU" sz="2800" dirty="0">
                <a:ea typeface="Times New Roman" panose="02020603050405020304" pitchFamily="18" charset="0"/>
              </a:rPr>
              <a:t>. Беседа </a:t>
            </a:r>
          </a:p>
          <a:p>
            <a:endParaRPr lang="en-US" sz="2800" dirty="0" smtClean="0"/>
          </a:p>
          <a:p>
            <a:r>
              <a:rPr lang="ru-RU" sz="2800" dirty="0" smtClean="0"/>
              <a:t>13</a:t>
            </a:r>
            <a:r>
              <a:rPr lang="ru-RU" sz="2800" dirty="0"/>
              <a:t>. Практическая </a:t>
            </a:r>
            <a:r>
              <a:rPr lang="ru-RU" sz="2800" dirty="0" smtClean="0"/>
              <a:t>работа</a:t>
            </a:r>
            <a:endParaRPr lang="ru-RU" sz="2800" dirty="0"/>
          </a:p>
          <a:p>
            <a:endParaRPr lang="en-US" sz="2800" dirty="0" smtClean="0"/>
          </a:p>
          <a:p>
            <a:r>
              <a:rPr lang="ru-RU" sz="2800" dirty="0" smtClean="0"/>
              <a:t>14</a:t>
            </a:r>
            <a:r>
              <a:rPr lang="ru-RU" sz="2800" dirty="0"/>
              <a:t>. Анкетирование</a:t>
            </a:r>
          </a:p>
          <a:p>
            <a:pPr algn="just"/>
            <a:endParaRPr lang="ru-RU" sz="2800" dirty="0">
              <a:effectLst/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964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1F4709E7-C142-7F44-2EA2-3747399E29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430091"/>
              </p:ext>
            </p:extLst>
          </p:nvPr>
        </p:nvGraphicFramePr>
        <p:xfrm>
          <a:off x="0" y="0"/>
          <a:ext cx="9144000" cy="70662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67744">
                  <a:extLst>
                    <a:ext uri="{9D8B030D-6E8A-4147-A177-3AD203B41FA5}">
                      <a16:colId xmlns:a16="http://schemas.microsoft.com/office/drawing/2014/main" xmlns="" val="2846702886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xmlns="" val="2574688703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xmlns="" val="3283235510"/>
                    </a:ext>
                  </a:extLst>
                </a:gridCol>
                <a:gridCol w="2123728">
                  <a:extLst>
                    <a:ext uri="{9D8B030D-6E8A-4147-A177-3AD203B41FA5}">
                      <a16:colId xmlns:a16="http://schemas.microsoft.com/office/drawing/2014/main" xmlns="" val="3488098871"/>
                    </a:ext>
                  </a:extLst>
                </a:gridCol>
              </a:tblGrid>
              <a:tr h="1488424">
                <a:tc>
                  <a:txBody>
                    <a:bodyPr/>
                    <a:lstStyle/>
                    <a:p>
                      <a:r>
                        <a:rPr lang="ru-RU" dirty="0"/>
                        <a:t>Урок открытия новых знаний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Урок рефлексии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Урок общеметодологической направленности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Урок развивающего контроля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10615507"/>
                  </a:ext>
                </a:extLst>
              </a:tr>
              <a:tr h="5384456">
                <a:tc>
                  <a:txBody>
                    <a:bodyPr/>
                    <a:lstStyle/>
                    <a:p>
                      <a:r>
                        <a:rPr lang="ru-RU" dirty="0" err="1"/>
                        <a:t>Безотметочное</a:t>
                      </a:r>
                      <a:endParaRPr lang="ru-RU" dirty="0"/>
                    </a:p>
                    <a:p>
                      <a:endParaRPr lang="ru-RU" dirty="0"/>
                    </a:p>
                    <a:p>
                      <a:r>
                        <a:rPr lang="ru-RU" dirty="0"/>
                        <a:t>Самооценка</a:t>
                      </a:r>
                    </a:p>
                    <a:p>
                      <a:endParaRPr lang="ru-RU" dirty="0"/>
                    </a:p>
                    <a:p>
                      <a:r>
                        <a:rPr lang="ru-RU" dirty="0" err="1"/>
                        <a:t>Взаимооценивание</a:t>
                      </a:r>
                      <a:endParaRPr lang="ru-RU" dirty="0"/>
                    </a:p>
                    <a:p>
                      <a:endParaRPr lang="ru-RU" dirty="0"/>
                    </a:p>
                    <a:p>
                      <a:r>
                        <a:rPr lang="ru-RU" dirty="0"/>
                        <a:t>Экспресс-опрос «Летучка»</a:t>
                      </a:r>
                    </a:p>
                    <a:p>
                      <a:endParaRPr lang="ru-RU" dirty="0"/>
                    </a:p>
                    <a:p>
                      <a:r>
                        <a:rPr lang="ru-RU" dirty="0"/>
                        <a:t>Расширенный опрос</a:t>
                      </a:r>
                    </a:p>
                    <a:p>
                      <a:endParaRPr lang="ru-RU" dirty="0"/>
                    </a:p>
                    <a:p>
                      <a:r>
                        <a:rPr lang="ru-RU" dirty="0"/>
                        <a:t>Игровые методы оценивания</a:t>
                      </a:r>
                    </a:p>
                    <a:p>
                      <a:endParaRPr lang="ru-RU" dirty="0"/>
                    </a:p>
                    <a:p>
                      <a:r>
                        <a:rPr lang="ru-RU" dirty="0"/>
                        <a:t>Наблюдение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err="1"/>
                        <a:t>Безотметочное</a:t>
                      </a:r>
                      <a:endParaRPr lang="ru-RU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Самооценка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err="1"/>
                        <a:t>Взаимооценивание</a:t>
                      </a:r>
                      <a:endParaRPr lang="ru-RU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/>
                    </a:p>
                    <a:p>
                      <a:r>
                        <a:rPr lang="ru-RU" dirty="0"/>
                        <a:t>Тестирование</a:t>
                      </a:r>
                    </a:p>
                    <a:p>
                      <a:endParaRPr lang="ru-RU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Игровые методы оценивания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/>
                    </a:p>
                    <a:p>
                      <a:r>
                        <a:rPr lang="ru-RU" dirty="0"/>
                        <a:t>Контрольные упражнения</a:t>
                      </a:r>
                    </a:p>
                    <a:p>
                      <a:endParaRPr lang="ru-RU" dirty="0"/>
                    </a:p>
                    <a:p>
                      <a:r>
                        <a:rPr lang="ru-RU" dirty="0"/>
                        <a:t>Практическая работа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err="1"/>
                        <a:t>Безотметочное</a:t>
                      </a:r>
                      <a:endParaRPr lang="ru-RU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Экспресс-опрос «Летучка»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Расширенный опрос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Наблюдение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/>
                    </a:p>
                    <a:p>
                      <a:r>
                        <a:rPr lang="ru-RU" dirty="0"/>
                        <a:t>Анкетирование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err="1"/>
                        <a:t>Безотметочное</a:t>
                      </a:r>
                      <a:endParaRPr lang="ru-RU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Самооценка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err="1"/>
                        <a:t>Рейтинго</a:t>
                      </a:r>
                      <a:r>
                        <a:rPr lang="ru-RU" dirty="0"/>
                        <a:t>-накопительная система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/>
                    </a:p>
                    <a:p>
                      <a:r>
                        <a:rPr lang="ru-RU" dirty="0"/>
                        <a:t>Портфель достижений</a:t>
                      </a:r>
                    </a:p>
                    <a:p>
                      <a:endParaRPr lang="ru-RU" dirty="0"/>
                    </a:p>
                    <a:p>
                      <a:r>
                        <a:rPr lang="ru-RU" dirty="0"/>
                        <a:t>Тестирование</a:t>
                      </a:r>
                    </a:p>
                    <a:p>
                      <a:endParaRPr lang="ru-RU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Анкетирование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Практическая работа</a:t>
                      </a:r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500469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4159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6">
            <a:extLst>
              <a:ext uri="{FF2B5EF4-FFF2-40B4-BE49-F238E27FC236}">
                <a16:creationId xmlns:a16="http://schemas.microsoft.com/office/drawing/2014/main" xmlns="" id="{6665D1B9-1617-08F8-4C65-037A86212C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7544" y="476672"/>
            <a:ext cx="8208912" cy="6381328"/>
          </a:xfrm>
        </p:spPr>
        <p:txBody>
          <a:bodyPr>
            <a:normAutofit fontScale="40000" lnSpcReduction="20000"/>
          </a:bodyPr>
          <a:lstStyle/>
          <a:p>
            <a:r>
              <a:rPr lang="ru-RU" sz="10000" i="1" dirty="0">
                <a:solidFill>
                  <a:schemeClr val="tx2">
                    <a:lumMod val="40000"/>
                    <a:lumOff val="60000"/>
                  </a:schemeClr>
                </a:solidFill>
                <a:latin typeface="Georgia" panose="02040502050405020303" pitchFamily="18" charset="0"/>
              </a:rPr>
              <a:t>Цени учителя не за потоки слов,</a:t>
            </a:r>
          </a:p>
          <a:p>
            <a:r>
              <a:rPr lang="ru-RU" sz="10000" i="1" dirty="0">
                <a:solidFill>
                  <a:schemeClr val="tx2">
                    <a:lumMod val="40000"/>
                    <a:lumOff val="60000"/>
                  </a:schemeClr>
                </a:solidFill>
                <a:latin typeface="Georgia" panose="02040502050405020303" pitchFamily="18" charset="0"/>
              </a:rPr>
              <a:t>Не за уменье говорить, а за уменье слушать.</a:t>
            </a:r>
          </a:p>
          <a:p>
            <a:r>
              <a:rPr lang="ru-RU" sz="10000" i="1" dirty="0">
                <a:solidFill>
                  <a:schemeClr val="tx2">
                    <a:lumMod val="40000"/>
                    <a:lumOff val="60000"/>
                  </a:schemeClr>
                </a:solidFill>
                <a:latin typeface="Georgia" panose="02040502050405020303" pitchFamily="18" charset="0"/>
              </a:rPr>
              <a:t>Учитель! Выше нет в стране постов.</a:t>
            </a:r>
          </a:p>
          <a:p>
            <a:r>
              <a:rPr lang="ru-RU" sz="10000" i="1" dirty="0">
                <a:solidFill>
                  <a:schemeClr val="tx2">
                    <a:lumMod val="40000"/>
                    <a:lumOff val="60000"/>
                  </a:schemeClr>
                </a:solidFill>
                <a:latin typeface="Georgia" panose="02040502050405020303" pitchFamily="18" charset="0"/>
              </a:rPr>
              <a:t>Учителя, спасите наши души!</a:t>
            </a:r>
          </a:p>
          <a:p>
            <a:r>
              <a:rPr lang="ru-RU" sz="10000" i="1" dirty="0">
                <a:solidFill>
                  <a:schemeClr val="tx2">
                    <a:lumMod val="40000"/>
                    <a:lumOff val="60000"/>
                  </a:schemeClr>
                </a:solidFill>
                <a:latin typeface="Georgia" panose="02040502050405020303" pitchFamily="18" charset="0"/>
              </a:rPr>
              <a:t>                                </a:t>
            </a:r>
          </a:p>
          <a:p>
            <a:r>
              <a:rPr lang="ru-RU" sz="10000" i="1" dirty="0">
                <a:solidFill>
                  <a:schemeClr val="tx2">
                    <a:lumMod val="40000"/>
                    <a:lumOff val="60000"/>
                  </a:schemeClr>
                </a:solidFill>
                <a:latin typeface="Georgia" panose="02040502050405020303" pitchFamily="18" charset="0"/>
              </a:rPr>
              <a:t>                                        </a:t>
            </a:r>
            <a:r>
              <a:rPr lang="ru-RU" sz="9000" i="1" dirty="0">
                <a:solidFill>
                  <a:schemeClr val="tx2">
                    <a:lumMod val="40000"/>
                    <a:lumOff val="60000"/>
                  </a:schemeClr>
                </a:solidFill>
                <a:latin typeface="Georgia" panose="02040502050405020303" pitchFamily="18" charset="0"/>
              </a:rPr>
              <a:t>А.Г. Асмолов   </a:t>
            </a:r>
          </a:p>
          <a:p>
            <a:endParaRPr lang="ru-RU" sz="16000" dirty="0"/>
          </a:p>
        </p:txBody>
      </p:sp>
    </p:spTree>
    <p:extLst>
      <p:ext uri="{BB962C8B-B14F-4D97-AF65-F5344CB8AC3E}">
        <p14:creationId xmlns:p14="http://schemas.microsoft.com/office/powerpoint/2010/main" val="339176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51720" y="1628800"/>
            <a:ext cx="553388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СПАСИБО </a:t>
            </a:r>
          </a:p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за внимание!</a:t>
            </a:r>
            <a:endParaRPr lang="ru-RU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8521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mmer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261</TotalTime>
  <Words>255</Words>
  <Application>Microsoft Office PowerPoint</Application>
  <PresentationFormat>Экран (4:3)</PresentationFormat>
  <Paragraphs>97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Summer</vt:lpstr>
      <vt:lpstr>Современные формы и методы оценивания обучающихся в рамках современного урока</vt:lpstr>
      <vt:lpstr>По ФГОС выделяют четыре основных типа урока в зависимости от поставленных целей: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Современные формы и методы оценивания обучающихся.</dc:title>
  <dc:creator>Торосово ООШ</dc:creator>
  <cp:lastModifiedBy>User</cp:lastModifiedBy>
  <cp:revision>19</cp:revision>
  <dcterms:created xsi:type="dcterms:W3CDTF">2021-11-10T16:29:52Z</dcterms:created>
  <dcterms:modified xsi:type="dcterms:W3CDTF">2024-10-30T05:56:19Z</dcterms:modified>
</cp:coreProperties>
</file>